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59"/>
  </p:notesMasterIdLst>
  <p:handoutMasterIdLst>
    <p:handoutMasterId r:id="rId60"/>
  </p:handoutMasterIdLst>
  <p:sldIdLst>
    <p:sldId id="256" r:id="rId5"/>
    <p:sldId id="257" r:id="rId6"/>
    <p:sldId id="267" r:id="rId7"/>
    <p:sldId id="264" r:id="rId8"/>
    <p:sldId id="268" r:id="rId9"/>
    <p:sldId id="269" r:id="rId10"/>
    <p:sldId id="270" r:id="rId11"/>
    <p:sldId id="271" r:id="rId12"/>
    <p:sldId id="272" r:id="rId13"/>
    <p:sldId id="273" r:id="rId14"/>
    <p:sldId id="274" r:id="rId15"/>
    <p:sldId id="309" r:id="rId16"/>
    <p:sldId id="275" r:id="rId17"/>
    <p:sldId id="276" r:id="rId18"/>
    <p:sldId id="277" r:id="rId19"/>
    <p:sldId id="278" r:id="rId20"/>
    <p:sldId id="310" r:id="rId21"/>
    <p:sldId id="311" r:id="rId22"/>
    <p:sldId id="312" r:id="rId23"/>
    <p:sldId id="279" r:id="rId24"/>
    <p:sldId id="280" r:id="rId25"/>
    <p:sldId id="281" r:id="rId26"/>
    <p:sldId id="282" r:id="rId27"/>
    <p:sldId id="283" r:id="rId28"/>
    <p:sldId id="321" r:id="rId29"/>
    <p:sldId id="284" r:id="rId30"/>
    <p:sldId id="285" r:id="rId31"/>
    <p:sldId id="286" r:id="rId32"/>
    <p:sldId id="287" r:id="rId33"/>
    <p:sldId id="288" r:id="rId34"/>
    <p:sldId id="316" r:id="rId35"/>
    <p:sldId id="317" r:id="rId36"/>
    <p:sldId id="318" r:id="rId37"/>
    <p:sldId id="319" r:id="rId38"/>
    <p:sldId id="320" r:id="rId39"/>
    <p:sldId id="289" r:id="rId40"/>
    <p:sldId id="290" r:id="rId41"/>
    <p:sldId id="292" r:id="rId42"/>
    <p:sldId id="314" r:id="rId43"/>
    <p:sldId id="315" r:id="rId44"/>
    <p:sldId id="291" r:id="rId45"/>
    <p:sldId id="293" r:id="rId46"/>
    <p:sldId id="299" r:id="rId47"/>
    <p:sldId id="300" r:id="rId48"/>
    <p:sldId id="301" r:id="rId49"/>
    <p:sldId id="302" r:id="rId50"/>
    <p:sldId id="303" r:id="rId51"/>
    <p:sldId id="304" r:id="rId52"/>
    <p:sldId id="305" r:id="rId53"/>
    <p:sldId id="306" r:id="rId54"/>
    <p:sldId id="307" r:id="rId55"/>
    <p:sldId id="308" r:id="rId56"/>
    <p:sldId id="322" r:id="rId57"/>
    <p:sldId id="263" r:id="rId5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userDrawn="1">
          <p15:clr>
            <a:srgbClr val="A4A3A4"/>
          </p15:clr>
        </p15:guide>
        <p15:guide id="9" pos="173">
          <p15:clr>
            <a:srgbClr val="A4A3A4"/>
          </p15:clr>
        </p15:guide>
        <p15:guide id="10" pos="1325">
          <p15:clr>
            <a:srgbClr val="A4A3A4"/>
          </p15:clr>
        </p15:guide>
        <p15:guide id="11" pos="7661">
          <p15:clr>
            <a:srgbClr val="A4A3A4"/>
          </p15:clr>
        </p15:guide>
        <p15:guide id="12" pos="749">
          <p15:clr>
            <a:srgbClr val="A4A3A4"/>
          </p15:clr>
        </p15:guide>
        <p15:guide id="13" pos="7085">
          <p15:clr>
            <a:srgbClr val="A4A3A4"/>
          </p15:clr>
        </p15:guide>
        <p15:guide id="14" pos="3629">
          <p15:clr>
            <a:srgbClr val="A4A3A4"/>
          </p15:clr>
        </p15:guide>
        <p15:guide id="15" pos="1901" userDrawn="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guide id="23" orient="horz" pos="1323">
          <p15:clr>
            <a:srgbClr val="A4A3A4"/>
          </p15:clr>
        </p15:guide>
        <p15:guide id="24" orient="horz" pos="3653">
          <p15:clr>
            <a:srgbClr val="A4A3A4"/>
          </p15:clr>
        </p15:guide>
        <p15:guide id="25" orient="horz" pos="755">
          <p15:clr>
            <a:srgbClr val="A4A3A4"/>
          </p15:clr>
        </p15:guide>
        <p15:guide id="26" pos="272">
          <p15:clr>
            <a:srgbClr val="A4A3A4"/>
          </p15:clr>
        </p15:guide>
        <p15:guide id="27" pos="7722">
          <p15:clr>
            <a:srgbClr val="A4A3A4"/>
          </p15:clr>
        </p15:guide>
        <p15:guide id="28" pos="787">
          <p15:clr>
            <a:srgbClr val="A4A3A4"/>
          </p15:clr>
        </p15:guide>
        <p15:guide id="29" pos="185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2" clrIdx="1"/>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6060"/>
    <a:srgbClr val="000000"/>
    <a:srgbClr val="333333"/>
    <a:srgbClr val="FFFFFF"/>
    <a:srgbClr val="442359"/>
    <a:srgbClr val="505050"/>
    <a:srgbClr val="00FFFF"/>
    <a:srgbClr val="CC00CC"/>
    <a:srgbClr val="5F5F5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15" autoAdjust="0"/>
    <p:restoredTop sz="95238" autoAdjust="0"/>
  </p:normalViewPr>
  <p:slideViewPr>
    <p:cSldViewPr snapToGrid="0">
      <p:cViewPr varScale="1">
        <p:scale>
          <a:sx n="65" d="100"/>
          <a:sy n="65" d="100"/>
        </p:scale>
        <p:origin x="716" y="48"/>
      </p:cViewPr>
      <p:guideLst>
        <p:guide orient="horz" pos="187"/>
        <p:guide orient="horz" pos="763"/>
        <p:guide orient="horz" pos="1339"/>
        <p:guide orient="horz" pos="2491"/>
        <p:guide orient="horz" pos="4219"/>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 orient="horz" pos="1323"/>
        <p:guide orient="horz" pos="3653"/>
        <p:guide orient="horz" pos="755"/>
        <p:guide pos="272"/>
        <p:guide pos="7722"/>
        <p:guide pos="787"/>
        <p:guide pos="1855"/>
      </p:guideLst>
    </p:cSldViewPr>
  </p:slideViewPr>
  <p:notesTextViewPr>
    <p:cViewPr>
      <p:scale>
        <a:sx n="100" d="100"/>
        <a:sy n="100" d="100"/>
      </p:scale>
      <p:origin x="0" y="0"/>
    </p:cViewPr>
  </p:notesTextViewPr>
  <p:sorterViewPr>
    <p:cViewPr varScale="1">
      <p:scale>
        <a:sx n="1" d="1"/>
        <a:sy n="1" d="1"/>
      </p:scale>
      <p:origin x="0" y="3810"/>
    </p:cViewPr>
  </p:sorterViewPr>
  <p:notesViewPr>
    <p:cSldViewPr snapToGrid="0" showGuides="1">
      <p:cViewPr varScale="1">
        <p:scale>
          <a:sx n="95" d="100"/>
          <a:sy n="95" d="100"/>
        </p:scale>
        <p:origin x="-358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Percentage</c:v>
                </c:pt>
              </c:strCache>
            </c:strRef>
          </c:tx>
          <c:spPr>
            <a:ln>
              <a:noFill/>
            </a:ln>
          </c:spPr>
          <c:explosion val="1"/>
          <c:dPt>
            <c:idx val="0"/>
            <c:bubble3D val="0"/>
            <c:spPr>
              <a:solidFill>
                <a:srgbClr val="BA00A2"/>
              </a:solidFill>
              <a:ln w="19050">
                <a:noFill/>
              </a:ln>
              <a:effectLst/>
            </c:spPr>
          </c:dPt>
          <c:dPt>
            <c:idx val="1"/>
            <c:bubble3D val="0"/>
            <c:spPr>
              <a:solidFill>
                <a:schemeClr val="accent2"/>
              </a:solidFill>
              <a:ln w="19050">
                <a:noFill/>
              </a:ln>
              <a:effectLst/>
            </c:spPr>
          </c:dPt>
          <c:dPt>
            <c:idx val="2"/>
            <c:bubble3D val="0"/>
            <c:spPr>
              <a:solidFill>
                <a:schemeClr val="accent4"/>
              </a:solidFill>
              <a:ln w="19050">
                <a:noFill/>
              </a:ln>
              <a:effectLst/>
            </c:spPr>
          </c:dPt>
          <c:dPt>
            <c:idx val="3"/>
            <c:bubble3D val="0"/>
            <c:spPr>
              <a:solidFill>
                <a:schemeClr val="accent5"/>
              </a:solidFill>
              <a:ln w="19050">
                <a:noFill/>
              </a:ln>
              <a:effectLst/>
            </c:spPr>
          </c:dPt>
          <c:dLbls>
            <c:dLbl>
              <c:idx val="0"/>
              <c:layout>
                <c:manualLayout>
                  <c:x val="-0.15168939293436587"/>
                  <c:y val="0.21748090767977746"/>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1"/>
              <c:layout>
                <c:manualLayout>
                  <c:x val="-0.16704717402308147"/>
                  <c:y val="-0.18383106808325209"/>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2"/>
              <c:layout>
                <c:manualLayout>
                  <c:x val="0.15465039325075655"/>
                  <c:y val="-0.22487433213677352"/>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3"/>
              <c:layout>
                <c:manualLayout>
                  <c:x val="0.15986810686016109"/>
                  <c:y val="0.25639242463835166"/>
                </c:manualLayout>
              </c:layout>
              <c:dLblPos val="bestFit"/>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rot="0" spcFirstLastPara="1" vertOverflow="overflow" horzOverflow="overflow" vert="horz" wrap="square" lIns="36576"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in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rect">
                    <a:avLst/>
                  </a:prstGeom>
                  <a:noFill/>
                  <a:ln>
                    <a:noFill/>
                  </a:ln>
                </c15:spPr>
              </c:ext>
            </c:extLst>
          </c:dLbls>
          <c:cat>
            <c:strRef>
              <c:f>Sheet1!$A$2:$A$5</c:f>
              <c:strCache>
                <c:ptCount val="4"/>
                <c:pt idx="0">
                  <c:v>Implement and Manipulate Document Structures and Objects</c:v>
                </c:pt>
                <c:pt idx="1">
                  <c:v>Implement Program Flow</c:v>
                </c:pt>
                <c:pt idx="2">
                  <c:v>Access and Secure Data</c:v>
                </c:pt>
                <c:pt idx="3">
                  <c:v>Use CSS3 in Applications</c:v>
                </c:pt>
              </c:strCache>
            </c:strRef>
          </c:cat>
          <c:val>
            <c:numRef>
              <c:f>Sheet1!$B$2:$B$5</c:f>
              <c:numCache>
                <c:formatCode>General</c:formatCode>
                <c:ptCount val="4"/>
                <c:pt idx="0">
                  <c:v>0.24</c:v>
                </c:pt>
                <c:pt idx="1">
                  <c:v>0.25</c:v>
                </c:pt>
                <c:pt idx="2">
                  <c:v>0.26</c:v>
                </c:pt>
                <c:pt idx="3">
                  <c:v>0.25</c:v>
                </c:pt>
              </c:numCache>
            </c:numRef>
          </c:val>
          <c:extLst/>
        </c:ser>
        <c:dLbls>
          <c:showLegendKey val="0"/>
          <c:showVal val="0"/>
          <c:showCatName val="1"/>
          <c:showSerName val="0"/>
          <c:showPercent val="1"/>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&lt;Event Name Here</a:t>
            </a:r>
            <a:r>
              <a:rPr lang="en-US" dirty="0" smtClean="0"/>
              <a:t>&gt;</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5/7/2015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&lt;Event Name Here&gt;</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5/7/2015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59A47E80-8152-4C93-B5EB-FB5EA07D8999}" type="datetime1">
              <a:rPr lang="en-US" smtClean="0"/>
              <a:t>5/7/2015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299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Exam 480 Session</a:t>
            </a:r>
          </a:p>
          <a:p>
            <a:endParaRPr lang="en-US" baseline="0" dirty="0" smtClean="0"/>
          </a:p>
          <a:p>
            <a:pPr>
              <a:lnSpc>
                <a:spcPct val="90000"/>
              </a:lnSpc>
              <a:spcAft>
                <a:spcPts val="600"/>
              </a:spcAft>
            </a:pPr>
            <a:r>
              <a:rPr lang="en-US" sz="1200" dirty="0" smtClean="0">
                <a:gradFill>
                  <a:gsLst>
                    <a:gs pos="2917">
                      <a:schemeClr val="tx1"/>
                    </a:gs>
                    <a:gs pos="30000">
                      <a:schemeClr val="tx1"/>
                    </a:gs>
                  </a:gsLst>
                  <a:lin ang="5400000" scaled="0"/>
                </a:gradFill>
              </a:rPr>
              <a:t>REMINDER: The following certifications use Exam 480 as the first exam in path:</a:t>
            </a:r>
          </a:p>
          <a:p>
            <a:pPr marL="342900" indent="-342900">
              <a:lnSpc>
                <a:spcPct val="90000"/>
              </a:lnSpc>
              <a:spcAft>
                <a:spcPts val="600"/>
              </a:spcAft>
              <a:buFont typeface="Arial" panose="020B0604020202020204" pitchFamily="34" charset="0"/>
              <a:buChar char="•"/>
            </a:pPr>
            <a:r>
              <a:rPr lang="en-US" sz="1200" dirty="0" smtClean="0">
                <a:gradFill>
                  <a:gsLst>
                    <a:gs pos="2917">
                      <a:schemeClr val="tx1"/>
                    </a:gs>
                    <a:gs pos="30000">
                      <a:schemeClr val="tx1"/>
                    </a:gs>
                  </a:gsLst>
                  <a:lin ang="5400000" scaled="0"/>
                </a:gradFill>
              </a:rPr>
              <a:t>MCSD: Web Applications</a:t>
            </a:r>
          </a:p>
          <a:p>
            <a:pPr marL="342900" indent="-342900">
              <a:lnSpc>
                <a:spcPct val="90000"/>
              </a:lnSpc>
              <a:spcAft>
                <a:spcPts val="600"/>
              </a:spcAft>
              <a:buFont typeface="Arial" panose="020B0604020202020204" pitchFamily="34" charset="0"/>
              <a:buChar char="•"/>
            </a:pPr>
            <a:r>
              <a:rPr lang="en-US" sz="1200" dirty="0" smtClean="0">
                <a:gradFill>
                  <a:gsLst>
                    <a:gs pos="2917">
                      <a:schemeClr val="tx1"/>
                    </a:gs>
                    <a:gs pos="30000">
                      <a:schemeClr val="tx1"/>
                    </a:gs>
                  </a:gsLst>
                  <a:lin ang="5400000" scaled="0"/>
                </a:gradFill>
              </a:rPr>
              <a:t>MCSD: SharePoint Applications</a:t>
            </a:r>
          </a:p>
          <a:p>
            <a:pPr marL="342900" indent="-342900">
              <a:lnSpc>
                <a:spcPct val="90000"/>
              </a:lnSpc>
              <a:spcAft>
                <a:spcPts val="600"/>
              </a:spcAft>
              <a:buFont typeface="Arial" panose="020B0604020202020204" pitchFamily="34" charset="0"/>
              <a:buChar char="•"/>
            </a:pPr>
            <a:r>
              <a:rPr lang="en-US" sz="1200" dirty="0" smtClean="0">
                <a:gradFill>
                  <a:gsLst>
                    <a:gs pos="2917">
                      <a:schemeClr val="tx1"/>
                    </a:gs>
                    <a:gs pos="30000">
                      <a:schemeClr val="tx1"/>
                    </a:gs>
                  </a:gsLst>
                  <a:lin ang="5400000" scaled="0"/>
                </a:gradFill>
              </a:rPr>
              <a:t>MCSD: Windows Store Apps using HTML5</a:t>
            </a:r>
            <a:endParaRPr lang="en-US" dirty="0"/>
          </a:p>
        </p:txBody>
      </p:sp>
      <p:sp>
        <p:nvSpPr>
          <p:cNvPr id="4" name="Slide Number Placeholder 3"/>
          <p:cNvSpPr>
            <a:spLocks noGrp="1"/>
          </p:cNvSpPr>
          <p:nvPr>
            <p:ph type="sldNum" sz="quarter" idx="10"/>
          </p:nvPr>
        </p:nvSpPr>
        <p:spPr/>
        <p:txBody>
          <a:bodyPr/>
          <a:lstStyle/>
          <a:p>
            <a:fld id="{6EFAE04D-97BD-4E0F-ADE1-9450243617FD}" type="slidenum">
              <a:rPr lang="en-US" smtClean="0"/>
              <a:t>4</a:t>
            </a:fld>
            <a:endParaRPr lang="en-US"/>
          </a:p>
        </p:txBody>
      </p:sp>
    </p:spTree>
    <p:extLst>
      <p:ext uri="{BB962C8B-B14F-4D97-AF65-F5344CB8AC3E}">
        <p14:creationId xmlns:p14="http://schemas.microsoft.com/office/powerpoint/2010/main" val="1407898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59A47E80-8152-4C93-B5EB-FB5EA07D8999}" type="datetime1">
              <a:rPr lang="en-US" smtClean="0"/>
              <a:t>5/7/2015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59388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C430BBD-799F-4D9D-8FF8-A0CEE981607B}" type="datetime1">
              <a:rPr lang="en-US" smtClean="0"/>
              <a:t>5/7/2015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15286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6D3837FB-5E25-47DD-854D-48C30EEB3E9C}" type="datetime1">
              <a:rPr lang="en-US" smtClean="0"/>
              <a:t>5/7/2015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49076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C87056A-E8F5-428F-AC0C-A0612B013C53}" type="datetime1">
              <a:rPr lang="en-US" smtClean="0"/>
              <a:t>5/7/2015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28</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82674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AD64E295-B0F6-4ECD-B1C6-8C8E21D2FE13}" type="datetime1">
              <a:rPr lang="en-US" smtClean="0"/>
              <a:t>5/7/2015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7517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FAE04D-97BD-4E0F-ADE1-9450243617FD}" type="slidenum">
              <a:rPr lang="en-US" smtClean="0"/>
              <a:t>52</a:t>
            </a:fld>
            <a:endParaRPr lang="en-US"/>
          </a:p>
        </p:txBody>
      </p:sp>
    </p:spTree>
    <p:extLst>
      <p:ext uri="{BB962C8B-B14F-4D97-AF65-F5344CB8AC3E}">
        <p14:creationId xmlns:p14="http://schemas.microsoft.com/office/powerpoint/2010/main" val="2901801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FAE04D-97BD-4E0F-ADE1-9450243617FD}" type="slidenum">
              <a:rPr lang="en-US" smtClean="0"/>
              <a:t>53</a:t>
            </a:fld>
            <a:endParaRPr lang="en-US"/>
          </a:p>
        </p:txBody>
      </p:sp>
    </p:spTree>
    <p:extLst>
      <p:ext uri="{BB962C8B-B14F-4D97-AF65-F5344CB8AC3E}">
        <p14:creationId xmlns:p14="http://schemas.microsoft.com/office/powerpoint/2010/main" val="5392689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Text Placeholder 4"/>
          <p:cNvSpPr>
            <a:spLocks noGrp="1"/>
          </p:cNvSpPr>
          <p:nvPr>
            <p:ph type="body" sz="quarter" idx="12"/>
          </p:nvPr>
        </p:nvSpPr>
        <p:spPr>
          <a:xfrm>
            <a:off x="276540" y="3954457"/>
            <a:ext cx="6931959" cy="1830388"/>
          </a:xfrm>
          <a:noFill/>
        </p:spPr>
        <p:txBody>
          <a:bodyPr lIns="146304" tIns="109728" rIns="146304" bIns="109728">
            <a:noAutofit/>
          </a:bodyPr>
          <a:lstStyle>
            <a:lvl1pPr marL="0" indent="0">
              <a:lnSpc>
                <a:spcPts val="4000"/>
              </a:lnSpc>
              <a:spcBef>
                <a:spcPts val="0"/>
              </a:spcBef>
              <a:buNone/>
              <a:defRPr sz="3000" spc="0" baseline="0">
                <a:solidFill>
                  <a:schemeClr val="bg1"/>
                </a:solidFill>
                <a:latin typeface="+mj-lt"/>
              </a:defRPr>
            </a:lvl1pPr>
          </a:lstStyle>
          <a:p>
            <a:pPr lvl="0"/>
            <a:r>
              <a:rPr lang="en-US" dirty="0" smtClean="0"/>
              <a:t>Click to edit</a:t>
            </a:r>
          </a:p>
        </p:txBody>
      </p:sp>
      <p:sp>
        <p:nvSpPr>
          <p:cNvPr id="19" name="Title 1"/>
          <p:cNvSpPr>
            <a:spLocks noGrp="1"/>
          </p:cNvSpPr>
          <p:nvPr>
            <p:ph type="title"/>
          </p:nvPr>
        </p:nvSpPr>
        <p:spPr>
          <a:xfrm>
            <a:off x="274320" y="2286000"/>
            <a:ext cx="11904759" cy="1669399"/>
          </a:xfrm>
          <a:noFill/>
        </p:spPr>
        <p:txBody>
          <a:bodyPr lIns="146304" tIns="91440" rIns="146304" bIns="91440" anchor="t" anchorCtr="0"/>
          <a:lstStyle>
            <a:lvl1pPr>
              <a:defRPr sz="10800" kern="1200" spc="-200" baseline="0">
                <a:solidFill>
                  <a:schemeClr val="bg1"/>
                </a:solidFill>
              </a:defRPr>
            </a:lvl1pPr>
          </a:lstStyle>
          <a:p>
            <a:r>
              <a:rPr lang="en-US" dirty="0" smtClean="0"/>
              <a:t>Click to edit</a:t>
            </a:r>
            <a:endParaRPr lang="en-US" dirty="0"/>
          </a:p>
        </p:txBody>
      </p:sp>
      <p:pic>
        <p:nvPicPr>
          <p:cNvPr id="7" name="Picture 6" descr="MSFT_logo_rgb_C-Wht_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9301" y="302400"/>
            <a:ext cx="1563772" cy="575168"/>
          </a:xfrm>
          <a:prstGeom prst="rect">
            <a:avLst/>
          </a:prstGeom>
        </p:spPr>
      </p:pic>
    </p:spTree>
    <p:extLst>
      <p:ext uri="{BB962C8B-B14F-4D97-AF65-F5344CB8AC3E}">
        <p14:creationId xmlns:p14="http://schemas.microsoft.com/office/powerpoint/2010/main" val="24144346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9" y="2286000"/>
            <a:ext cx="5486399" cy="2536079"/>
          </a:xfrm>
        </p:spPr>
        <p:txBody>
          <a:bodyPr wrap="square">
            <a:spAutoFit/>
          </a:bodyPr>
          <a:lstStyle>
            <a:lvl1pPr marL="287338" indent="-287338">
              <a:spcBef>
                <a:spcPts val="1224"/>
              </a:spcBef>
              <a:buClr>
                <a:schemeClr val="tx2"/>
              </a:buClr>
              <a:buFont typeface="Arial" pitchFamily="34" charset="0"/>
              <a:buChar char="•"/>
              <a:defRPr sz="3600">
                <a:solidFill>
                  <a:schemeClr val="tx2"/>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2286000"/>
            <a:ext cx="5486399" cy="2536079"/>
          </a:xfrm>
        </p:spPr>
        <p:txBody>
          <a:bodyPr wrap="square">
            <a:spAutoFit/>
          </a:bodyPr>
          <a:lstStyle>
            <a:lvl1pPr marL="287338" indent="-287338">
              <a:spcBef>
                <a:spcPts val="1224"/>
              </a:spcBef>
              <a:buClr>
                <a:schemeClr val="tx2"/>
              </a:buClr>
              <a:buFont typeface="Arial" pitchFamily="34" charset="0"/>
              <a:buChar char="•"/>
              <a:defRPr sz="3600">
                <a:solidFill>
                  <a:schemeClr val="tx2"/>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pic>
        <p:nvPicPr>
          <p:cNvPr id="6" name="Picture 5" descr="MSFT_logo_rgb_C-Wht_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0448" y="2850021"/>
            <a:ext cx="3587669" cy="1319574"/>
          </a:xfrm>
          <a:prstGeom prst="rect">
            <a:avLst/>
          </a:prstGeom>
        </p:spPr>
      </p:pic>
    </p:spTree>
    <p:extLst>
      <p:ext uri="{BB962C8B-B14F-4D97-AF65-F5344CB8AC3E}">
        <p14:creationId xmlns:p14="http://schemas.microsoft.com/office/powerpoint/2010/main" val="186006937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689554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45A4B0F9-F9CE-40AB-A204-9C352B16AF1D}" type="datetimeFigureOut">
              <a:rPr lang="en-US" smtClean="0"/>
              <a:t>5/7/2015</a:t>
            </a:fld>
            <a:endParaRPr lang="en-US"/>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418B0257-3EBE-4E25-8D01-2ABB7BCFD010}" type="slidenum">
              <a:rPr lang="en-US" smtClean="0"/>
              <a:t>‹#›</a:t>
            </a:fld>
            <a:endParaRPr lang="en-US"/>
          </a:p>
        </p:txBody>
      </p:sp>
    </p:spTree>
    <p:extLst>
      <p:ext uri="{BB962C8B-B14F-4D97-AF65-F5344CB8AC3E}">
        <p14:creationId xmlns:p14="http://schemas.microsoft.com/office/powerpoint/2010/main" val="188775881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55008" y="6482889"/>
            <a:ext cx="2798207" cy="372394"/>
          </a:xfrm>
          <a:prstGeom prst="rect">
            <a:avLst/>
          </a:prstGeom>
        </p:spPr>
        <p:txBody>
          <a:bodyPr/>
          <a:lstStyle/>
          <a:p>
            <a:fld id="{45A4B0F9-F9CE-40AB-A204-9C352B16AF1D}" type="datetimeFigureOut">
              <a:rPr lang="en-US" smtClean="0"/>
              <a:t>5/7/2015</a:t>
            </a:fld>
            <a:endParaRPr lang="en-US"/>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fld id="{418B0257-3EBE-4E25-8D01-2ABB7BCFD010}" type="slidenum">
              <a:rPr lang="en-US" smtClean="0"/>
              <a:t>‹#›</a:t>
            </a:fld>
            <a:endParaRPr lang="en-US"/>
          </a:p>
        </p:txBody>
      </p:sp>
    </p:spTree>
    <p:extLst>
      <p:ext uri="{BB962C8B-B14F-4D97-AF65-F5344CB8AC3E}">
        <p14:creationId xmlns:p14="http://schemas.microsoft.com/office/powerpoint/2010/main" val="347758499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fld id="{45A4B0F9-F9CE-40AB-A204-9C352B16AF1D}" type="datetimeFigureOut">
              <a:rPr lang="en-US" smtClean="0"/>
              <a:t>5/7/2015</a:t>
            </a:fld>
            <a:endParaRPr lang="en-US"/>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fld id="{418B0257-3EBE-4E25-8D01-2ABB7BCFD010}" type="slidenum">
              <a:rPr lang="en-US" smtClean="0"/>
              <a:t>‹#›</a:t>
            </a:fld>
            <a:endParaRPr lang="en-US"/>
          </a:p>
        </p:txBody>
      </p:sp>
    </p:spTree>
    <p:extLst>
      <p:ext uri="{BB962C8B-B14F-4D97-AF65-F5344CB8AC3E}">
        <p14:creationId xmlns:p14="http://schemas.microsoft.com/office/powerpoint/2010/main" val="28799871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74702" y="457200"/>
            <a:ext cx="11904759" cy="1185049"/>
          </a:xfrm>
          <a:noFill/>
        </p:spPr>
        <p:txBody>
          <a:bodyPr lIns="146304" tIns="91440" rIns="146304" bIns="91440" anchor="t" anchorCtr="0"/>
          <a:lstStyle>
            <a:lvl1pPr>
              <a:defRPr sz="7000" spc="-100" baseline="0">
                <a:solidFill>
                  <a:schemeClr val="bg2"/>
                </a:solidFill>
              </a:defRPr>
            </a:lvl1pPr>
          </a:lstStyle>
          <a:p>
            <a:r>
              <a:rPr lang="en-US" dirty="0" smtClean="0"/>
              <a:t>Click to edit</a:t>
            </a:r>
            <a:endParaRPr lang="en-US" dirty="0"/>
          </a:p>
        </p:txBody>
      </p:sp>
      <p:sp>
        <p:nvSpPr>
          <p:cNvPr id="4" name="Text Placeholder 4"/>
          <p:cNvSpPr>
            <a:spLocks noGrp="1"/>
          </p:cNvSpPr>
          <p:nvPr>
            <p:ph type="body" sz="quarter" idx="12"/>
          </p:nvPr>
        </p:nvSpPr>
        <p:spPr>
          <a:xfrm>
            <a:off x="276540" y="1600200"/>
            <a:ext cx="11890826" cy="1017008"/>
          </a:xfrm>
          <a:noFill/>
        </p:spPr>
        <p:txBody>
          <a:bodyPr lIns="146304" tIns="109728" rIns="146304" bIns="109728">
            <a:noAutofit/>
          </a:bodyPr>
          <a:lstStyle>
            <a:lvl1pPr marL="0" indent="0">
              <a:spcBef>
                <a:spcPts val="0"/>
              </a:spcBef>
              <a:buNone/>
              <a:defRPr sz="3000" spc="0" baseline="0">
                <a:solidFill>
                  <a:schemeClr val="bg2"/>
                </a:solidFill>
                <a:latin typeface="+mj-lt"/>
              </a:defRPr>
            </a:lvl1pPr>
          </a:lstStyle>
          <a:p>
            <a:pPr lvl="0"/>
            <a:r>
              <a:rPr lang="en-US" dirty="0" smtClean="0"/>
              <a:t>Click to edit</a:t>
            </a:r>
          </a:p>
        </p:txBody>
      </p:sp>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74702" y="4766194"/>
            <a:ext cx="11904759" cy="1051993"/>
          </a:xfrm>
          <a:noFill/>
        </p:spPr>
        <p:txBody>
          <a:bodyPr lIns="146304" tIns="91440" rIns="146304" bIns="91440" anchor="t" anchorCtr="0"/>
          <a:lstStyle>
            <a:lvl1pPr>
              <a:defRPr sz="7000" spc="-100" baseline="0">
                <a:solidFill>
                  <a:schemeClr val="tx1"/>
                </a:solidFill>
              </a:defRPr>
            </a:lvl1pPr>
          </a:lstStyle>
          <a:p>
            <a:r>
              <a:rPr lang="en-US" dirty="0" smtClean="0"/>
              <a:t>Click to edit</a:t>
            </a:r>
            <a:endParaRPr lang="en-US" dirty="0"/>
          </a:p>
        </p:txBody>
      </p:sp>
      <p:sp>
        <p:nvSpPr>
          <p:cNvPr id="5" name="Text Placeholder 4"/>
          <p:cNvSpPr>
            <a:spLocks noGrp="1"/>
          </p:cNvSpPr>
          <p:nvPr>
            <p:ph type="body" sz="quarter" idx="12"/>
          </p:nvPr>
        </p:nvSpPr>
        <p:spPr>
          <a:xfrm>
            <a:off x="276540" y="5865629"/>
            <a:ext cx="11890826" cy="1017008"/>
          </a:xfrm>
          <a:noFill/>
        </p:spPr>
        <p:txBody>
          <a:bodyPr lIns="146304" tIns="109728" rIns="146304" bIns="109728">
            <a:noAutofit/>
          </a:bodyPr>
          <a:lstStyle>
            <a:lvl1pPr marL="0" indent="0">
              <a:spcBef>
                <a:spcPts val="0"/>
              </a:spcBef>
              <a:buNone/>
              <a:defRPr sz="3000" spc="0" baseline="0">
                <a:solidFill>
                  <a:schemeClr val="tx1"/>
                </a:solidFill>
                <a:latin typeface="+mj-lt"/>
              </a:defRPr>
            </a:lvl1pPr>
          </a:lstStyle>
          <a:p>
            <a:pPr lvl="0"/>
            <a:r>
              <a:rPr lang="en-US" dirty="0" smtClean="0"/>
              <a:t>Click to edit</a:t>
            </a:r>
          </a:p>
        </p:txBody>
      </p:sp>
    </p:spTree>
    <p:extLst>
      <p:ext uri="{BB962C8B-B14F-4D97-AF65-F5344CB8AC3E}">
        <p14:creationId xmlns:p14="http://schemas.microsoft.com/office/powerpoint/2010/main" val="8092140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lank Accent Color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74639" y="3040063"/>
            <a:ext cx="5486400" cy="2475723"/>
          </a:xfrm>
          <a:noFill/>
        </p:spPr>
        <p:txBody>
          <a:bodyPr lIns="146304" tIns="91440" rIns="146304" bIns="91440" anchor="t" anchorCtr="0"/>
          <a:lstStyle>
            <a:lvl1pPr>
              <a:defRPr sz="7000" spc="-100" baseline="0">
                <a:solidFill>
                  <a:schemeClr val="tx1"/>
                </a:solidFill>
              </a:defRPr>
            </a:lvl1pPr>
          </a:lstStyle>
          <a:p>
            <a:r>
              <a:rPr lang="en-US" dirty="0" smtClean="0"/>
              <a:t>Click to edit</a:t>
            </a:r>
            <a:endParaRPr lang="en-US" dirty="0"/>
          </a:p>
        </p:txBody>
      </p:sp>
      <p:sp>
        <p:nvSpPr>
          <p:cNvPr id="4" name="Text Placeholder 4"/>
          <p:cNvSpPr>
            <a:spLocks noGrp="1"/>
          </p:cNvSpPr>
          <p:nvPr>
            <p:ph type="body" sz="quarter" idx="12"/>
          </p:nvPr>
        </p:nvSpPr>
        <p:spPr>
          <a:xfrm>
            <a:off x="276540" y="5865629"/>
            <a:ext cx="11890826" cy="1017008"/>
          </a:xfrm>
          <a:noFill/>
        </p:spPr>
        <p:txBody>
          <a:bodyPr lIns="146304" tIns="109728" rIns="146304" bIns="109728">
            <a:noAutofit/>
          </a:bodyPr>
          <a:lstStyle>
            <a:lvl1pPr marL="0" indent="0">
              <a:spcBef>
                <a:spcPts val="0"/>
              </a:spcBef>
              <a:buNone/>
              <a:defRPr sz="3000" spc="0" baseline="0">
                <a:solidFill>
                  <a:schemeClr val="tx1"/>
                </a:solidFill>
                <a:latin typeface="+mj-lt"/>
              </a:defRPr>
            </a:lvl1pPr>
          </a:lstStyle>
          <a:p>
            <a:pPr lvl="0"/>
            <a:r>
              <a:rPr lang="en-US" dirty="0" smtClean="0"/>
              <a:t>Click to edit</a:t>
            </a:r>
          </a:p>
        </p:txBody>
      </p:sp>
    </p:spTree>
    <p:extLst>
      <p:ext uri="{BB962C8B-B14F-4D97-AF65-F5344CB8AC3E}">
        <p14:creationId xmlns:p14="http://schemas.microsoft.com/office/powerpoint/2010/main" val="26254803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lank Accent Color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74702" y="457200"/>
            <a:ext cx="11904759" cy="1112473"/>
          </a:xfrm>
          <a:noFill/>
        </p:spPr>
        <p:txBody>
          <a:bodyPr lIns="146304" tIns="91440" rIns="146304" bIns="91440" anchor="t" anchorCtr="0"/>
          <a:lstStyle>
            <a:lvl1pPr>
              <a:defRPr sz="7000" spc="-100" baseline="0">
                <a:solidFill>
                  <a:schemeClr val="tx1"/>
                </a:solidFill>
              </a:defRPr>
            </a:lvl1pPr>
          </a:lstStyle>
          <a:p>
            <a:r>
              <a:rPr lang="en-US" dirty="0" smtClean="0"/>
              <a:t>Click to edit</a:t>
            </a:r>
            <a:endParaRPr lang="en-US" dirty="0"/>
          </a:p>
        </p:txBody>
      </p:sp>
      <p:sp>
        <p:nvSpPr>
          <p:cNvPr id="4" name="Text Placeholder 4"/>
          <p:cNvSpPr>
            <a:spLocks noGrp="1"/>
          </p:cNvSpPr>
          <p:nvPr>
            <p:ph type="body" sz="quarter" idx="12"/>
          </p:nvPr>
        </p:nvSpPr>
        <p:spPr>
          <a:xfrm>
            <a:off x="276540" y="1600200"/>
            <a:ext cx="11890826" cy="924553"/>
          </a:xfrm>
          <a:noFill/>
        </p:spPr>
        <p:txBody>
          <a:bodyPr lIns="146304" tIns="109728" rIns="146304" bIns="109728">
            <a:noAutofit/>
          </a:bodyPr>
          <a:lstStyle>
            <a:lvl1pPr marL="0" indent="0">
              <a:spcBef>
                <a:spcPts val="0"/>
              </a:spcBef>
              <a:buNone/>
              <a:defRPr sz="3000" spc="0" baseline="0">
                <a:solidFill>
                  <a:schemeClr val="tx1"/>
                </a:solidFill>
                <a:latin typeface="+mj-lt"/>
              </a:defRPr>
            </a:lvl1pPr>
          </a:lstStyle>
          <a:p>
            <a:pPr lvl="0"/>
            <a:r>
              <a:rPr lang="en-US" dirty="0" smtClean="0"/>
              <a:t>Click to edit</a:t>
            </a:r>
          </a:p>
        </p:txBody>
      </p:sp>
    </p:spTree>
    <p:extLst>
      <p:ext uri="{BB962C8B-B14F-4D97-AF65-F5344CB8AC3E}">
        <p14:creationId xmlns:p14="http://schemas.microsoft.com/office/powerpoint/2010/main" val="10942057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74639" y="295274"/>
            <a:ext cx="11889564" cy="917575"/>
          </a:xfrm>
        </p:spPr>
        <p:txBody>
          <a:bodyPr/>
          <a:lstStyle>
            <a:lvl1pPr>
              <a:defRPr>
                <a:solidFill>
                  <a:schemeClr val="bg1"/>
                </a:solidFill>
              </a:defRPr>
            </a:lvl1pPr>
          </a:lstStyle>
          <a:p>
            <a:r>
              <a:rPr lang="en-US" dirty="0" smtClean="0"/>
              <a:t>Click to edit Master title style</a:t>
            </a:r>
            <a:endParaRPr lang="en-US" dirty="0"/>
          </a:p>
        </p:txBody>
      </p:sp>
      <p:sp>
        <p:nvSpPr>
          <p:cNvPr id="8" name="Text Placeholder 5"/>
          <p:cNvSpPr>
            <a:spLocks noGrp="1"/>
          </p:cNvSpPr>
          <p:nvPr>
            <p:ph type="body" sz="quarter" idx="10"/>
          </p:nvPr>
        </p:nvSpPr>
        <p:spPr>
          <a:xfrm>
            <a:off x="274638" y="2286000"/>
            <a:ext cx="11887200" cy="2029786"/>
          </a:xfrm>
        </p:spPr>
        <p:txBody>
          <a:bodyPr/>
          <a:lstStyle>
            <a:lvl1pPr marL="0" indent="0">
              <a:buNone/>
              <a:defRPr>
                <a:solidFill>
                  <a:schemeClr val="tx2"/>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No Bulle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74639" y="295274"/>
            <a:ext cx="11889564" cy="917575"/>
          </a:xfrm>
        </p:spPr>
        <p:txBody>
          <a:bodyPr/>
          <a:lstStyle>
            <a:lvl1pPr>
              <a:defRPr>
                <a:solidFill>
                  <a:schemeClr val="bg1"/>
                </a:solidFill>
              </a:defRPr>
            </a:lvl1pPr>
          </a:lstStyle>
          <a:p>
            <a:r>
              <a:rPr lang="en-US" dirty="0" smtClean="0"/>
              <a:t>Click to edit Master title style</a:t>
            </a:r>
            <a:endParaRPr lang="en-US" dirty="0"/>
          </a:p>
        </p:txBody>
      </p:sp>
      <p:sp>
        <p:nvSpPr>
          <p:cNvPr id="8" name="Text Placeholder 5"/>
          <p:cNvSpPr>
            <a:spLocks noGrp="1"/>
          </p:cNvSpPr>
          <p:nvPr>
            <p:ph type="body" sz="quarter" idx="10"/>
          </p:nvPr>
        </p:nvSpPr>
        <p:spPr>
          <a:xfrm>
            <a:off x="274638" y="2286000"/>
            <a:ext cx="8070772" cy="566822"/>
          </a:xfrm>
        </p:spPr>
        <p:txBody>
          <a:bodyPr/>
          <a:lstStyle>
            <a:lvl1pPr marL="0" indent="0">
              <a:lnSpc>
                <a:spcPts val="3000"/>
              </a:lnSpc>
              <a:buNone/>
              <a:defRPr sz="2400">
                <a:solidFill>
                  <a:schemeClr val="tx2"/>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p:txBody>
      </p:sp>
      <p:sp>
        <p:nvSpPr>
          <p:cNvPr id="5" name="Text Placeholder 5"/>
          <p:cNvSpPr>
            <a:spLocks noGrp="1"/>
          </p:cNvSpPr>
          <p:nvPr>
            <p:ph type="body" sz="quarter" idx="11"/>
          </p:nvPr>
        </p:nvSpPr>
        <p:spPr>
          <a:xfrm>
            <a:off x="274638" y="2878705"/>
            <a:ext cx="8082867" cy="461665"/>
          </a:xfrm>
        </p:spPr>
        <p:txBody>
          <a:bodyPr/>
          <a:lstStyle>
            <a:lvl1pPr marL="0" indent="0">
              <a:lnSpc>
                <a:spcPts val="2200"/>
              </a:lnSpc>
              <a:spcBef>
                <a:spcPts val="0"/>
              </a:spcBef>
              <a:spcAft>
                <a:spcPts val="2376"/>
              </a:spcAft>
              <a:buNone/>
              <a:defRPr sz="1800">
                <a:solidFill>
                  <a:schemeClr val="tx1"/>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p:txBody>
      </p:sp>
    </p:spTree>
    <p:extLst>
      <p:ext uri="{BB962C8B-B14F-4D97-AF65-F5344CB8AC3E}">
        <p14:creationId xmlns:p14="http://schemas.microsoft.com/office/powerpoint/2010/main" val="367169905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286000"/>
            <a:ext cx="11887200" cy="2097497"/>
          </a:xfrm>
        </p:spPr>
        <p:txBody>
          <a:bodyPr>
            <a:spAutoFit/>
          </a:bodyPr>
          <a:lstStyle>
            <a:lvl1pPr>
              <a:defRPr>
                <a:solidFill>
                  <a:schemeClr val="tx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9" y="2286000"/>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2286000"/>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1" r:id="rId1"/>
    <p:sldLayoutId id="2147484128" r:id="rId2"/>
    <p:sldLayoutId id="2147484162" r:id="rId3"/>
    <p:sldLayoutId id="2147484163" r:id="rId4"/>
    <p:sldLayoutId id="2147484164" r:id="rId5"/>
    <p:sldLayoutId id="2147484087" r:id="rId6"/>
    <p:sldLayoutId id="2147484166" r:id="rId7"/>
    <p:sldLayoutId id="2147484107" r:id="rId8"/>
    <p:sldLayoutId id="2147484099" r:id="rId9"/>
    <p:sldLayoutId id="2147484089" r:id="rId10"/>
    <p:sldLayoutId id="2147484092" r:id="rId11"/>
    <p:sldLayoutId id="2147484094" r:id="rId12"/>
    <p:sldLayoutId id="2147484165" r:id="rId13"/>
    <p:sldLayoutId id="2147484096" r:id="rId14"/>
    <p:sldLayoutId id="2147484167" r:id="rId15"/>
    <p:sldLayoutId id="2147484169" r:id="rId16"/>
    <p:sldLayoutId id="2147484171" r:id="rId17"/>
    <p:sldLayoutId id="2147484172"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microsoft.com/learning/en-us/exam-70-480.aspx" TargetMode="Externa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hyperlink" Target="http://www.microsoftvirtualacademy.com/training-courses/html5-css3-fundamentals-development-for-absolute-beginners" TargetMode="External"/><Relationship Id="rId2" Type="http://schemas.openxmlformats.org/officeDocument/2006/relationships/hyperlink" Target="http://www.microsoftvirtualacademy.com/training-courses/developing-universal-windows-apps-with-html-and-javascript-jump-start" TargetMode="Externa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hyperlink" Target="http://www.microsoftvirtualacademy.com/training-courses/javascript-fundamentals-for-absolute-beginners" TargetMode="External"/><Relationship Id="rId2" Type="http://schemas.openxmlformats.org/officeDocument/2006/relationships/hyperlink" Target="http://www.microsoftvirtualacademy.com/training-courses/html5-app-development-fundamentals"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borntolearn.mslearn.net/" TargetMode="Externa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hyperlink" Target="https://www.microsoft.com/learning/"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hyperlink" Target="http://aka.ms/ignite-certapp" TargetMode="External"/><Relationship Id="rId4" Type="http://schemas.openxmlformats.org/officeDocument/2006/relationships/hyperlink" Target="http://www.microsoftvirtualacademy.com/"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Microsoft Learning </a:t>
            </a:r>
          </a:p>
          <a:p>
            <a:r>
              <a:rPr lang="en-US" dirty="0"/>
              <a:t>Ignite | </a:t>
            </a:r>
            <a:r>
              <a:rPr lang="en-US"/>
              <a:t>May </a:t>
            </a:r>
            <a:r>
              <a:rPr lang="en-US" smtClean="0"/>
              <a:t>4 – 8</a:t>
            </a:r>
            <a:r>
              <a:rPr lang="en-US" dirty="0"/>
              <a:t>, 2015 | Chicago, IL</a:t>
            </a:r>
          </a:p>
        </p:txBody>
      </p:sp>
      <p:sp>
        <p:nvSpPr>
          <p:cNvPr id="3" name="Title 2"/>
          <p:cNvSpPr>
            <a:spLocks noGrp="1"/>
          </p:cNvSpPr>
          <p:nvPr>
            <p:ph type="title"/>
          </p:nvPr>
        </p:nvSpPr>
        <p:spPr>
          <a:xfrm>
            <a:off x="189655" y="2286000"/>
            <a:ext cx="11904759" cy="1669399"/>
          </a:xfrm>
        </p:spPr>
        <p:txBody>
          <a:bodyPr/>
          <a:lstStyle/>
          <a:p>
            <a:r>
              <a:rPr lang="en-US" dirty="0"/>
              <a:t>Light IT up.</a:t>
            </a:r>
          </a:p>
        </p:txBody>
      </p:sp>
    </p:spTree>
    <p:extLst>
      <p:ext uri="{BB962C8B-B14F-4D97-AF65-F5344CB8AC3E}">
        <p14:creationId xmlns:p14="http://schemas.microsoft.com/office/powerpoint/2010/main" val="24898525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prstGeom prst="rect">
            <a:avLst/>
          </a:prstGeom>
        </p:spPr>
        <p:txBody>
          <a:bodyPr/>
          <a:lstStyle/>
          <a:p>
            <a:r>
              <a:rPr lang="en-US" dirty="0" smtClean="0"/>
              <a:t>Circle</a:t>
            </a:r>
          </a:p>
          <a:p>
            <a:r>
              <a:rPr lang="en-US" dirty="0" smtClean="0"/>
              <a:t>Ellipse</a:t>
            </a:r>
          </a:p>
          <a:p>
            <a:r>
              <a:rPr lang="en-US" dirty="0" smtClean="0"/>
              <a:t>Rectangle</a:t>
            </a:r>
          </a:p>
          <a:p>
            <a:r>
              <a:rPr lang="en-US" dirty="0" smtClean="0"/>
              <a:t>Polyline</a:t>
            </a:r>
          </a:p>
          <a:p>
            <a:r>
              <a:rPr lang="en-US" dirty="0" smtClean="0"/>
              <a:t>Polygon</a:t>
            </a:r>
          </a:p>
          <a:p>
            <a:r>
              <a:rPr lang="en-US" dirty="0" smtClean="0"/>
              <a:t>Path</a:t>
            </a:r>
            <a:endParaRPr lang="en-US" dirty="0"/>
          </a:p>
        </p:txBody>
      </p:sp>
      <p:sp>
        <p:nvSpPr>
          <p:cNvPr id="3" name="Title 2"/>
          <p:cNvSpPr>
            <a:spLocks noGrp="1"/>
          </p:cNvSpPr>
          <p:nvPr>
            <p:ph type="title"/>
          </p:nvPr>
        </p:nvSpPr>
        <p:spPr/>
        <p:txBody>
          <a:bodyPr/>
          <a:lstStyle/>
          <a:p>
            <a:r>
              <a:rPr lang="en-US" dirty="0" smtClean="0"/>
              <a:t>SVG Shapes</a:t>
            </a:r>
            <a:endParaRPr lang="en-US" dirty="0"/>
          </a:p>
        </p:txBody>
      </p:sp>
    </p:spTree>
    <p:extLst>
      <p:ext uri="{BB962C8B-B14F-4D97-AF65-F5344CB8AC3E}">
        <p14:creationId xmlns:p14="http://schemas.microsoft.com/office/powerpoint/2010/main" val="18884854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Path Commands</a:t>
            </a:r>
            <a:endParaRPr lang="en-US" dirty="0"/>
          </a:p>
        </p:txBody>
      </p:sp>
      <p:graphicFrame>
        <p:nvGraphicFramePr>
          <p:cNvPr id="3" name="Table 2"/>
          <p:cNvGraphicFramePr>
            <a:graphicFrameLocks noGrp="1"/>
          </p:cNvGraphicFramePr>
          <p:nvPr>
            <p:extLst/>
          </p:nvPr>
        </p:nvGraphicFramePr>
        <p:xfrm>
          <a:off x="3017837" y="2125663"/>
          <a:ext cx="6400800" cy="3661488"/>
        </p:xfrm>
        <a:graphic>
          <a:graphicData uri="http://schemas.openxmlformats.org/drawingml/2006/table">
            <a:tbl>
              <a:tblPr firstRow="1">
                <a:tableStyleId>{5C22544A-7EE6-4342-B048-85BDC9FD1C3A}</a:tableStyleId>
              </a:tblPr>
              <a:tblGrid>
                <a:gridCol w="1805039"/>
                <a:gridCol w="4595761"/>
              </a:tblGrid>
              <a:tr h="544749">
                <a:tc>
                  <a:txBody>
                    <a:bodyPr/>
                    <a:lstStyle/>
                    <a:p>
                      <a:pPr algn="l"/>
                      <a:r>
                        <a:rPr lang="en-US" sz="2400" b="1" dirty="0" smtClean="0">
                          <a:gradFill>
                            <a:gsLst>
                              <a:gs pos="94891">
                                <a:srgbClr val="FFFFFF"/>
                              </a:gs>
                              <a:gs pos="81752">
                                <a:srgbClr val="FFFFFF"/>
                              </a:gs>
                            </a:gsLst>
                            <a:lin ang="5400000" scaled="1"/>
                          </a:gradFill>
                          <a:latin typeface="+mj-lt"/>
                        </a:rPr>
                        <a:t>Command</a:t>
                      </a:r>
                      <a:endParaRPr lang="en-US" sz="2400" b="1" dirty="0">
                        <a:gradFill>
                          <a:gsLst>
                            <a:gs pos="94891">
                              <a:srgbClr val="FFFFFF"/>
                            </a:gs>
                            <a:gs pos="81752">
                              <a:srgbClr val="FFFFFF"/>
                            </a:gs>
                          </a:gsLst>
                          <a:lin ang="5400000" scaled="1"/>
                        </a:gradFill>
                        <a:latin typeface="+mj-lt"/>
                      </a:endParaRPr>
                    </a:p>
                  </a:txBody>
                  <a:tcPr marL="182880" marR="182880" marT="91440" marB="91440" anchor="ctr">
                    <a:lnL w="12700" cmpd="sng">
                      <a:noFill/>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dirty="0" smtClean="0">
                          <a:gradFill>
                            <a:gsLst>
                              <a:gs pos="94891">
                                <a:srgbClr val="FFFFFF"/>
                              </a:gs>
                              <a:gs pos="81752">
                                <a:srgbClr val="FFFFFF"/>
                              </a:gs>
                            </a:gsLst>
                            <a:lin ang="5400000" scaled="1"/>
                          </a:gradFill>
                          <a:latin typeface="+mj-lt"/>
                        </a:rPr>
                        <a:t>Name</a:t>
                      </a:r>
                      <a:endParaRPr lang="en-US" sz="2400" b="0" dirty="0">
                        <a:gradFill>
                          <a:gsLst>
                            <a:gs pos="94891">
                              <a:srgbClr val="FFFFFF"/>
                            </a:gs>
                            <a:gs pos="81752">
                              <a:srgbClr val="FFFFFF"/>
                            </a:gs>
                          </a:gsLst>
                          <a:lin ang="5400000" scaled="1"/>
                        </a:gradFill>
                        <a:latin typeface="+mj-lt"/>
                      </a:endParaRPr>
                    </a:p>
                  </a:txBody>
                  <a:tcPr marL="182880" marR="182880" marT="91440" marB="91440" anchor="ctr">
                    <a:lnL w="12700" cmpd="sng">
                      <a:noFill/>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r>
              <a:tr h="518808">
                <a:tc>
                  <a:txBody>
                    <a:bodyPr/>
                    <a:lstStyle/>
                    <a:p>
                      <a:r>
                        <a:rPr lang="en-US" b="1" dirty="0" smtClean="0">
                          <a:latin typeface="+mn-lt"/>
                        </a:rPr>
                        <a:t>M</a:t>
                      </a:r>
                      <a:endParaRPr lang="en-US" b="1"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latin typeface="+mn-lt"/>
                        </a:rPr>
                        <a:t>Move to location</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r>
              <a:tr h="518808">
                <a:tc>
                  <a:txBody>
                    <a:bodyPr/>
                    <a:lstStyle/>
                    <a:p>
                      <a:r>
                        <a:rPr lang="en-US" b="1" dirty="0" smtClean="0">
                          <a:latin typeface="+mn-lt"/>
                        </a:rPr>
                        <a:t>L</a:t>
                      </a:r>
                      <a:endParaRPr lang="en-US" b="1"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latin typeface="+mn-lt"/>
                        </a:rPr>
                        <a:t>Draw line</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r>
              <a:tr h="518808">
                <a:tc>
                  <a:txBody>
                    <a:bodyPr/>
                    <a:lstStyle/>
                    <a:p>
                      <a:r>
                        <a:rPr lang="en-US" b="1" dirty="0" smtClean="0">
                          <a:latin typeface="+mn-lt"/>
                        </a:rPr>
                        <a:t>A</a:t>
                      </a:r>
                      <a:endParaRPr lang="en-US" b="1"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latin typeface="+mn-lt"/>
                        </a:rPr>
                        <a:t>Elliptical Arc</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r>
              <a:tr h="518808">
                <a:tc>
                  <a:txBody>
                    <a:bodyPr/>
                    <a:lstStyle/>
                    <a:p>
                      <a:r>
                        <a:rPr lang="en-US" b="1" dirty="0" smtClean="0">
                          <a:latin typeface="+mn-lt"/>
                        </a:rPr>
                        <a:t>Q</a:t>
                      </a:r>
                      <a:endParaRPr lang="en-US" b="1"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latin typeface="+mn-lt"/>
                        </a:rPr>
                        <a:t>Quadratic Bezier curve</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r>
              <a:tr h="518808">
                <a:tc>
                  <a:txBody>
                    <a:bodyPr/>
                    <a:lstStyle/>
                    <a:p>
                      <a:r>
                        <a:rPr lang="en-US" b="1" dirty="0" smtClean="0">
                          <a:latin typeface="+mn-lt"/>
                        </a:rPr>
                        <a:t>C</a:t>
                      </a:r>
                      <a:endParaRPr lang="en-US" b="1"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latin typeface="+mn-lt"/>
                        </a:rPr>
                        <a:t>Cubic Bezier curve</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r>
              <a:tr h="518808">
                <a:tc>
                  <a:txBody>
                    <a:bodyPr/>
                    <a:lstStyle/>
                    <a:p>
                      <a:r>
                        <a:rPr lang="en-US" b="1" dirty="0" smtClean="0">
                          <a:latin typeface="+mn-lt"/>
                        </a:rPr>
                        <a:t>Z</a:t>
                      </a:r>
                      <a:endParaRPr lang="en-US" b="1"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latin typeface="+mn-lt"/>
                        </a:rPr>
                        <a:t>Close path</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99218174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Text Placeholder 3"/>
          <p:cNvSpPr>
            <a:spLocks noGrp="1"/>
          </p:cNvSpPr>
          <p:nvPr>
            <p:ph type="body" sz="quarter" idx="12"/>
          </p:nvPr>
        </p:nvSpPr>
        <p:spPr/>
        <p:txBody>
          <a:bodyPr/>
          <a:lstStyle/>
          <a:p>
            <a:r>
              <a:rPr lang="en-US" dirty="0" smtClean="0"/>
              <a:t>SVG</a:t>
            </a:r>
            <a:endParaRPr lang="en-US" dirty="0"/>
          </a:p>
        </p:txBody>
      </p:sp>
    </p:spTree>
    <p:extLst>
      <p:ext uri="{BB962C8B-B14F-4D97-AF65-F5344CB8AC3E}">
        <p14:creationId xmlns:p14="http://schemas.microsoft.com/office/powerpoint/2010/main" val="236194830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prstGeom prst="rect">
            <a:avLst/>
          </a:prstGeom>
        </p:spPr>
        <p:txBody>
          <a:bodyPr/>
          <a:lstStyle/>
          <a:p>
            <a:r>
              <a:rPr lang="en-US" smtClean="0"/>
              <a:t>Translate</a:t>
            </a:r>
          </a:p>
          <a:p>
            <a:r>
              <a:rPr lang="en-US" smtClean="0"/>
              <a:t>Rotate</a:t>
            </a:r>
          </a:p>
          <a:p>
            <a:r>
              <a:rPr lang="en-US" smtClean="0"/>
              <a:t>Scale</a:t>
            </a:r>
          </a:p>
          <a:p>
            <a:r>
              <a:rPr lang="en-US" smtClean="0"/>
              <a:t>Skew</a:t>
            </a:r>
            <a:endParaRPr lang="en-US" dirty="0"/>
          </a:p>
        </p:txBody>
      </p:sp>
      <p:sp>
        <p:nvSpPr>
          <p:cNvPr id="3" name="Title 2"/>
          <p:cNvSpPr>
            <a:spLocks noGrp="1"/>
          </p:cNvSpPr>
          <p:nvPr>
            <p:ph type="title"/>
          </p:nvPr>
        </p:nvSpPr>
        <p:spPr/>
        <p:txBody>
          <a:bodyPr/>
          <a:lstStyle/>
          <a:p>
            <a:r>
              <a:rPr lang="en-US" smtClean="0"/>
              <a:t>Transformations</a:t>
            </a:r>
            <a:endParaRPr lang="en-US" dirty="0"/>
          </a:p>
        </p:txBody>
      </p:sp>
    </p:spTree>
    <p:extLst>
      <p:ext uri="{BB962C8B-B14F-4D97-AF65-F5344CB8AC3E}">
        <p14:creationId xmlns:p14="http://schemas.microsoft.com/office/powerpoint/2010/main" val="257999245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smtClean="0"/>
              <a:t>transition-property</a:t>
            </a:r>
          </a:p>
          <a:p>
            <a:r>
              <a:rPr lang="en-US" dirty="0" smtClean="0"/>
              <a:t>transition-duration</a:t>
            </a:r>
          </a:p>
          <a:p>
            <a:r>
              <a:rPr lang="en-US" dirty="0" smtClean="0"/>
              <a:t>transition-timing-function</a:t>
            </a:r>
          </a:p>
          <a:p>
            <a:r>
              <a:rPr lang="en-US" dirty="0" smtClean="0"/>
              <a:t>linear (default)</a:t>
            </a:r>
          </a:p>
          <a:p>
            <a:pPr lvl="1"/>
            <a:r>
              <a:rPr lang="en-US" dirty="0" smtClean="0"/>
              <a:t>ease</a:t>
            </a:r>
          </a:p>
          <a:p>
            <a:pPr lvl="1"/>
            <a:r>
              <a:rPr lang="en-US" dirty="0" smtClean="0"/>
              <a:t>ease-in</a:t>
            </a:r>
          </a:p>
          <a:p>
            <a:pPr lvl="1"/>
            <a:r>
              <a:rPr lang="en-US" dirty="0" smtClean="0"/>
              <a:t>ease-out</a:t>
            </a:r>
          </a:p>
          <a:p>
            <a:pPr lvl="1"/>
            <a:r>
              <a:rPr lang="en-US" dirty="0" smtClean="0"/>
              <a:t>ease-in-out</a:t>
            </a:r>
          </a:p>
          <a:p>
            <a:pPr lvl="1"/>
            <a:r>
              <a:rPr lang="en-US" dirty="0" smtClean="0"/>
              <a:t>cubic-</a:t>
            </a:r>
            <a:r>
              <a:rPr lang="en-US" dirty="0" err="1" smtClean="0"/>
              <a:t>bezier</a:t>
            </a:r>
            <a:endParaRPr lang="en-US" dirty="0"/>
          </a:p>
        </p:txBody>
      </p:sp>
      <p:sp>
        <p:nvSpPr>
          <p:cNvPr id="3" name="Title 2"/>
          <p:cNvSpPr>
            <a:spLocks noGrp="1"/>
          </p:cNvSpPr>
          <p:nvPr>
            <p:ph type="title"/>
          </p:nvPr>
        </p:nvSpPr>
        <p:spPr/>
        <p:txBody>
          <a:bodyPr/>
          <a:lstStyle/>
          <a:p>
            <a:r>
              <a:rPr lang="en-US" dirty="0" smtClean="0"/>
              <a:t>Transitions</a:t>
            </a:r>
            <a:endParaRPr lang="en-US" dirty="0"/>
          </a:p>
        </p:txBody>
      </p:sp>
    </p:spTree>
    <p:extLst>
      <p:ext uri="{BB962C8B-B14F-4D97-AF65-F5344CB8AC3E}">
        <p14:creationId xmlns:p14="http://schemas.microsoft.com/office/powerpoint/2010/main" val="58364267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Canvas</a:t>
            </a:r>
            <a:endParaRPr lang="en-US" dirty="0"/>
          </a:p>
        </p:txBody>
      </p:sp>
      <p:sp>
        <p:nvSpPr>
          <p:cNvPr id="5" name="Text Placeholder 4"/>
          <p:cNvSpPr>
            <a:spLocks noGrp="1"/>
          </p:cNvSpPr>
          <p:nvPr>
            <p:ph idx="4294967295"/>
          </p:nvPr>
        </p:nvSpPr>
        <p:spPr>
          <a:xfrm>
            <a:off x="0" y="2351314"/>
            <a:ext cx="10401300" cy="3947886"/>
          </a:xfrm>
          <a:prstGeom prst="rect">
            <a:avLst/>
          </a:prstGeom>
        </p:spPr>
        <p:txBody>
          <a:bodyPr>
            <a:noAutofit/>
          </a:bodyPr>
          <a:lstStyle/>
          <a:p>
            <a:pPr marL="0" indent="0">
              <a:buNone/>
            </a:pP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canvas = </a:t>
            </a:r>
            <a:r>
              <a:rPr lang="en-US" sz="1600" dirty="0" err="1">
                <a:solidFill>
                  <a:srgbClr val="000000"/>
                </a:solidFill>
                <a:highlight>
                  <a:srgbClr val="FFFFFF"/>
                </a:highlight>
                <a:latin typeface="Consolas" panose="020B0609020204030204" pitchFamily="49" charset="0"/>
              </a:rPr>
              <a:t>document.getElementById</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'canvas'</a:t>
            </a:r>
            <a:r>
              <a:rPr lang="en-US" sz="1600" dirty="0">
                <a:solidFill>
                  <a:srgbClr val="000000"/>
                </a:solidFill>
                <a:highlight>
                  <a:srgbClr val="FFFFFF"/>
                </a:highlight>
                <a:latin typeface="Consolas" panose="020B0609020204030204" pitchFamily="49" charset="0"/>
              </a:rPr>
              <a:t>);</a:t>
            </a:r>
          </a:p>
          <a:p>
            <a:pPr marL="0" indent="0">
              <a:buNone/>
            </a:pP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context = </a:t>
            </a:r>
            <a:r>
              <a:rPr lang="en-US" sz="1600" dirty="0" err="1">
                <a:solidFill>
                  <a:srgbClr val="000000"/>
                </a:solidFill>
                <a:highlight>
                  <a:srgbClr val="FFFFFF"/>
                </a:highlight>
                <a:latin typeface="Consolas" panose="020B0609020204030204" pitchFamily="49" charset="0"/>
              </a:rPr>
              <a:t>canvas.getContext</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'2d'</a:t>
            </a:r>
            <a:r>
              <a:rPr lang="en-US" sz="1600" dirty="0">
                <a:solidFill>
                  <a:srgbClr val="000000"/>
                </a:solidFill>
                <a:highlight>
                  <a:srgbClr val="FFFFFF"/>
                </a:highlight>
                <a:latin typeface="Consolas" panose="020B0609020204030204" pitchFamily="49" charset="0"/>
              </a:rPr>
              <a:t>);</a:t>
            </a:r>
          </a:p>
          <a:p>
            <a:pPr marL="0" indent="0">
              <a:buNone/>
            </a:pPr>
            <a:r>
              <a:rPr lang="en-US" sz="1600" dirty="0" err="1">
                <a:solidFill>
                  <a:srgbClr val="000000"/>
                </a:solidFill>
                <a:highlight>
                  <a:srgbClr val="FFFFFF"/>
                </a:highlight>
                <a:latin typeface="Consolas" panose="020B0609020204030204" pitchFamily="49" charset="0"/>
              </a:rPr>
              <a:t>context.clearRect</a:t>
            </a:r>
            <a:r>
              <a:rPr lang="en-US" sz="1600" dirty="0">
                <a:solidFill>
                  <a:srgbClr val="000000"/>
                </a:solidFill>
                <a:highlight>
                  <a:srgbClr val="FFFFFF"/>
                </a:highlight>
                <a:latin typeface="Consolas" panose="020B0609020204030204" pitchFamily="49" charset="0"/>
              </a:rPr>
              <a:t>(0, 0, </a:t>
            </a:r>
            <a:r>
              <a:rPr lang="en-US" sz="1600" dirty="0" err="1">
                <a:solidFill>
                  <a:srgbClr val="000000"/>
                </a:solidFill>
                <a:highlight>
                  <a:srgbClr val="FFFFFF"/>
                </a:highlight>
                <a:latin typeface="Consolas" panose="020B0609020204030204" pitchFamily="49" charset="0"/>
              </a:rPr>
              <a:t>canvas.width</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canvas.height</a:t>
            </a:r>
            <a:r>
              <a:rPr lang="en-US" sz="1600" dirty="0">
                <a:solidFill>
                  <a:srgbClr val="000000"/>
                </a:solidFill>
                <a:highlight>
                  <a:srgbClr val="FFFFFF"/>
                </a:highlight>
                <a:latin typeface="Consolas" panose="020B0609020204030204" pitchFamily="49" charset="0"/>
              </a:rPr>
              <a:t>);</a:t>
            </a:r>
          </a:p>
          <a:p>
            <a:pPr marL="0" indent="0">
              <a:buNone/>
            </a:pPr>
            <a:endParaRPr lang="en-US" sz="1600" dirty="0">
              <a:solidFill>
                <a:srgbClr val="000000"/>
              </a:solidFill>
              <a:highlight>
                <a:srgbClr val="FFFFFF"/>
              </a:highlight>
              <a:latin typeface="Consolas" panose="020B0609020204030204" pitchFamily="49" charset="0"/>
            </a:endParaRPr>
          </a:p>
          <a:p>
            <a:pPr marL="0" indent="0">
              <a:buNone/>
            </a:pPr>
            <a:r>
              <a:rPr lang="en-US" sz="1600" dirty="0" err="1">
                <a:solidFill>
                  <a:srgbClr val="000000"/>
                </a:solidFill>
                <a:highlight>
                  <a:srgbClr val="FFFFFF"/>
                </a:highlight>
                <a:latin typeface="Consolas" panose="020B0609020204030204" pitchFamily="49" charset="0"/>
              </a:rPr>
              <a:t>context.strokeStyle</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rgb</a:t>
            </a:r>
            <a:r>
              <a:rPr lang="en-US" sz="1600" dirty="0">
                <a:solidFill>
                  <a:srgbClr val="A31515"/>
                </a:solidFill>
                <a:highlight>
                  <a:srgbClr val="FFFFFF"/>
                </a:highlight>
                <a:latin typeface="Consolas" panose="020B0609020204030204" pitchFamily="49" charset="0"/>
              </a:rPr>
              <a:t>(0, 0, 255)"</a:t>
            </a:r>
            <a:r>
              <a:rPr lang="en-US" sz="1600" dirty="0">
                <a:solidFill>
                  <a:srgbClr val="000000"/>
                </a:solidFill>
                <a:highlight>
                  <a:srgbClr val="FFFFFF"/>
                </a:highlight>
                <a:latin typeface="Consolas" panose="020B0609020204030204" pitchFamily="49" charset="0"/>
              </a:rPr>
              <a:t>;</a:t>
            </a:r>
          </a:p>
          <a:p>
            <a:pPr marL="0" indent="0">
              <a:buNone/>
            </a:pPr>
            <a:r>
              <a:rPr lang="fr-FR" sz="1600" dirty="0" err="1">
                <a:solidFill>
                  <a:srgbClr val="000000"/>
                </a:solidFill>
                <a:highlight>
                  <a:srgbClr val="FFFFFF"/>
                </a:highlight>
                <a:latin typeface="Consolas" panose="020B0609020204030204" pitchFamily="49" charset="0"/>
              </a:rPr>
              <a:t>context.fillStyle</a:t>
            </a:r>
            <a:r>
              <a:rPr lang="fr-FR" sz="1600" dirty="0">
                <a:solidFill>
                  <a:srgbClr val="000000"/>
                </a:solidFill>
                <a:highlight>
                  <a:srgbClr val="FFFFFF"/>
                </a:highlight>
                <a:latin typeface="Consolas" panose="020B0609020204030204" pitchFamily="49" charset="0"/>
              </a:rPr>
              <a:t> = </a:t>
            </a:r>
            <a:r>
              <a:rPr lang="fr-FR" sz="1600" dirty="0">
                <a:solidFill>
                  <a:srgbClr val="A31515"/>
                </a:solidFill>
                <a:highlight>
                  <a:srgbClr val="FFFFFF"/>
                </a:highlight>
                <a:latin typeface="Consolas" panose="020B0609020204030204" pitchFamily="49" charset="0"/>
              </a:rPr>
              <a:t>"</a:t>
            </a:r>
            <a:r>
              <a:rPr lang="fr-FR" sz="1600" dirty="0" err="1">
                <a:solidFill>
                  <a:srgbClr val="A31515"/>
                </a:solidFill>
                <a:highlight>
                  <a:srgbClr val="FFFFFF"/>
                </a:highlight>
                <a:latin typeface="Consolas" panose="020B0609020204030204" pitchFamily="49" charset="0"/>
              </a:rPr>
              <a:t>rgba</a:t>
            </a:r>
            <a:r>
              <a:rPr lang="fr-FR" sz="1600" dirty="0">
                <a:solidFill>
                  <a:srgbClr val="A31515"/>
                </a:solidFill>
                <a:highlight>
                  <a:srgbClr val="FFFFFF"/>
                </a:highlight>
                <a:latin typeface="Consolas" panose="020B0609020204030204" pitchFamily="49" charset="0"/>
              </a:rPr>
              <a:t>(255, 0, 0, 0.75</a:t>
            </a:r>
            <a:r>
              <a:rPr lang="fr-FR" sz="1600" dirty="0" smtClean="0">
                <a:solidFill>
                  <a:srgbClr val="A31515"/>
                </a:solidFill>
                <a:highlight>
                  <a:srgbClr val="FFFFFF"/>
                </a:highlight>
                <a:latin typeface="Consolas" panose="020B0609020204030204" pitchFamily="49" charset="0"/>
              </a:rPr>
              <a:t>)"</a:t>
            </a:r>
            <a:r>
              <a:rPr lang="fr-FR" sz="1600" dirty="0" smtClean="0">
                <a:solidFill>
                  <a:srgbClr val="000000"/>
                </a:solidFill>
                <a:highlight>
                  <a:srgbClr val="FFFFFF"/>
                </a:highlight>
                <a:latin typeface="Consolas" panose="020B0609020204030204" pitchFamily="49" charset="0"/>
              </a:rPr>
              <a:t>;</a:t>
            </a:r>
          </a:p>
          <a:p>
            <a:pPr marL="0" indent="0">
              <a:buNone/>
            </a:pPr>
            <a:endParaRPr lang="fr-FR" sz="1600" dirty="0">
              <a:solidFill>
                <a:srgbClr val="000000"/>
              </a:solidFill>
              <a:highlight>
                <a:srgbClr val="FFFFFF"/>
              </a:highlight>
              <a:latin typeface="Consolas" panose="020B0609020204030204" pitchFamily="49" charset="0"/>
            </a:endParaRPr>
          </a:p>
          <a:p>
            <a:pPr marL="0" indent="0">
              <a:buNone/>
            </a:pPr>
            <a:r>
              <a:rPr lang="en-US" sz="1600" dirty="0">
                <a:solidFill>
                  <a:srgbClr val="008000"/>
                </a:solidFill>
                <a:highlight>
                  <a:srgbClr val="FFFFFF"/>
                </a:highlight>
                <a:latin typeface="Consolas" panose="020B0609020204030204" pitchFamily="49" charset="0"/>
              </a:rPr>
              <a:t>// Create a path</a:t>
            </a:r>
            <a:endParaRPr lang="en-US" sz="1600" dirty="0">
              <a:solidFill>
                <a:srgbClr val="000000"/>
              </a:solidFill>
              <a:highlight>
                <a:srgbClr val="FFFFFF"/>
              </a:highlight>
              <a:latin typeface="Consolas" panose="020B0609020204030204" pitchFamily="49" charset="0"/>
            </a:endParaRPr>
          </a:p>
          <a:p>
            <a:pPr marL="0" indent="0">
              <a:buNone/>
            </a:pPr>
            <a:r>
              <a:rPr lang="en-US" sz="1600" dirty="0" err="1">
                <a:solidFill>
                  <a:srgbClr val="000000"/>
                </a:solidFill>
                <a:highlight>
                  <a:srgbClr val="FFFFFF"/>
                </a:highlight>
                <a:latin typeface="Consolas" panose="020B0609020204030204" pitchFamily="49" charset="0"/>
              </a:rPr>
              <a:t>context.beginPath</a:t>
            </a:r>
            <a:r>
              <a:rPr lang="en-US" sz="1600" dirty="0">
                <a:solidFill>
                  <a:srgbClr val="000000"/>
                </a:solidFill>
                <a:highlight>
                  <a:srgbClr val="FFFFFF"/>
                </a:highlight>
                <a:latin typeface="Consolas" panose="020B0609020204030204" pitchFamily="49" charset="0"/>
              </a:rPr>
              <a:t>();</a:t>
            </a:r>
          </a:p>
          <a:p>
            <a:pPr marL="0" indent="0">
              <a:buNone/>
            </a:pPr>
            <a:r>
              <a:rPr lang="en-US" sz="1600" dirty="0" err="1">
                <a:solidFill>
                  <a:srgbClr val="000000"/>
                </a:solidFill>
                <a:highlight>
                  <a:srgbClr val="FFFFFF"/>
                </a:highlight>
                <a:latin typeface="Consolas" panose="020B0609020204030204" pitchFamily="49" charset="0"/>
              </a:rPr>
              <a:t>context.moveTo</a:t>
            </a:r>
            <a:r>
              <a:rPr lang="en-US" sz="1600" dirty="0">
                <a:solidFill>
                  <a:srgbClr val="000000"/>
                </a:solidFill>
                <a:highlight>
                  <a:srgbClr val="FFFFFF"/>
                </a:highlight>
                <a:latin typeface="Consolas" panose="020B0609020204030204" pitchFamily="49" charset="0"/>
              </a:rPr>
              <a:t>(20, 20);</a:t>
            </a:r>
          </a:p>
          <a:p>
            <a:pPr marL="0" indent="0">
              <a:buNone/>
            </a:pPr>
            <a:r>
              <a:rPr lang="en-US" sz="1600" dirty="0" err="1">
                <a:solidFill>
                  <a:srgbClr val="000000"/>
                </a:solidFill>
                <a:highlight>
                  <a:srgbClr val="FFFFFF"/>
                </a:highlight>
                <a:latin typeface="Consolas" panose="020B0609020204030204" pitchFamily="49" charset="0"/>
              </a:rPr>
              <a:t>context.lineTo</a:t>
            </a:r>
            <a:r>
              <a:rPr lang="en-US" sz="1600" dirty="0">
                <a:solidFill>
                  <a:srgbClr val="000000"/>
                </a:solidFill>
                <a:highlight>
                  <a:srgbClr val="FFFFFF"/>
                </a:highlight>
                <a:latin typeface="Consolas" panose="020B0609020204030204" pitchFamily="49" charset="0"/>
              </a:rPr>
              <a:t>(80, 70);</a:t>
            </a:r>
          </a:p>
          <a:p>
            <a:pPr marL="0" indent="0">
              <a:buNone/>
            </a:pPr>
            <a:r>
              <a:rPr lang="en-US" sz="1600" dirty="0" err="1">
                <a:solidFill>
                  <a:srgbClr val="000000"/>
                </a:solidFill>
                <a:highlight>
                  <a:srgbClr val="FFFFFF"/>
                </a:highlight>
                <a:latin typeface="Consolas" panose="020B0609020204030204" pitchFamily="49" charset="0"/>
              </a:rPr>
              <a:t>context.lineTo</a:t>
            </a:r>
            <a:r>
              <a:rPr lang="en-US" sz="1600" dirty="0">
                <a:solidFill>
                  <a:srgbClr val="000000"/>
                </a:solidFill>
                <a:highlight>
                  <a:srgbClr val="FFFFFF"/>
                </a:highlight>
                <a:latin typeface="Consolas" panose="020B0609020204030204" pitchFamily="49" charset="0"/>
              </a:rPr>
              <a:t>(40, 110);</a:t>
            </a:r>
          </a:p>
          <a:p>
            <a:pPr marL="0" indent="0">
              <a:buNone/>
            </a:pPr>
            <a:r>
              <a:rPr lang="en-US" sz="1600" dirty="0" err="1">
                <a:solidFill>
                  <a:srgbClr val="000000"/>
                </a:solidFill>
                <a:highlight>
                  <a:srgbClr val="FFFFFF"/>
                </a:highlight>
                <a:latin typeface="Consolas" panose="020B0609020204030204" pitchFamily="49" charset="0"/>
              </a:rPr>
              <a:t>context.closePath</a:t>
            </a:r>
            <a:r>
              <a:rPr lang="en-US" sz="1600" dirty="0" smtClean="0">
                <a:solidFill>
                  <a:srgbClr val="000000"/>
                </a:solidFill>
                <a:highlight>
                  <a:srgbClr val="FFFFFF"/>
                </a:highlight>
                <a:latin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3945740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Canvas</a:t>
            </a:r>
            <a:endParaRPr lang="en-US" dirty="0"/>
          </a:p>
        </p:txBody>
      </p:sp>
      <p:sp>
        <p:nvSpPr>
          <p:cNvPr id="5" name="Text Placeholder 4"/>
          <p:cNvSpPr>
            <a:spLocks noGrp="1"/>
          </p:cNvSpPr>
          <p:nvPr>
            <p:ph idx="4294967295"/>
          </p:nvPr>
        </p:nvSpPr>
        <p:spPr>
          <a:xfrm>
            <a:off x="-1" y="2204356"/>
            <a:ext cx="10776857" cy="4094843"/>
          </a:xfrm>
          <a:prstGeom prst="rect">
            <a:avLst/>
          </a:prstGeom>
        </p:spPr>
        <p:txBody>
          <a:bodyPr>
            <a:noAutofit/>
          </a:bodyPr>
          <a:lstStyle/>
          <a:p>
            <a:pPr marL="0" indent="0">
              <a:buNone/>
            </a:pPr>
            <a:r>
              <a:rPr lang="en-US" sz="1600" dirty="0" smtClean="0">
                <a:solidFill>
                  <a:srgbClr val="008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Draw the outline and fill the shape</a:t>
            </a:r>
            <a:endParaRPr lang="en-US" sz="1600" dirty="0">
              <a:solidFill>
                <a:srgbClr val="000000"/>
              </a:solidFill>
              <a:highlight>
                <a:srgbClr val="FFFFFF"/>
              </a:highlight>
              <a:latin typeface="Consolas" panose="020B0609020204030204" pitchFamily="49" charset="0"/>
            </a:endParaRPr>
          </a:p>
          <a:p>
            <a:pPr marL="0" indent="0">
              <a:buNone/>
            </a:pPr>
            <a:r>
              <a:rPr lang="en-US" sz="1600" dirty="0" err="1">
                <a:solidFill>
                  <a:srgbClr val="000000"/>
                </a:solidFill>
                <a:highlight>
                  <a:srgbClr val="FFFFFF"/>
                </a:highlight>
                <a:latin typeface="Consolas" panose="020B0609020204030204" pitchFamily="49" charset="0"/>
              </a:rPr>
              <a:t>context.stroke</a:t>
            </a:r>
            <a:r>
              <a:rPr lang="en-US" sz="1600" dirty="0">
                <a:solidFill>
                  <a:srgbClr val="000000"/>
                </a:solidFill>
                <a:highlight>
                  <a:srgbClr val="FFFFFF"/>
                </a:highlight>
                <a:latin typeface="Consolas" panose="020B0609020204030204" pitchFamily="49" charset="0"/>
              </a:rPr>
              <a:t>();</a:t>
            </a:r>
          </a:p>
          <a:p>
            <a:pPr marL="0" indent="0">
              <a:buNone/>
            </a:pPr>
            <a:r>
              <a:rPr lang="en-US" sz="1600" dirty="0" err="1">
                <a:solidFill>
                  <a:srgbClr val="000000"/>
                </a:solidFill>
                <a:highlight>
                  <a:srgbClr val="FFFFFF"/>
                </a:highlight>
                <a:latin typeface="Consolas" panose="020B0609020204030204" pitchFamily="49" charset="0"/>
              </a:rPr>
              <a:t>context.fill</a:t>
            </a:r>
            <a:r>
              <a:rPr lang="en-US" sz="1600" dirty="0">
                <a:solidFill>
                  <a:srgbClr val="000000"/>
                </a:solidFill>
                <a:highlight>
                  <a:srgbClr val="FFFFFF"/>
                </a:highlight>
                <a:latin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1299827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Selectors</a:t>
            </a:r>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00341199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Selectors</a:t>
            </a:r>
            <a:endParaRPr lang="en-US" dirty="0"/>
          </a:p>
        </p:txBody>
      </p:sp>
      <p:sp>
        <p:nvSpPr>
          <p:cNvPr id="5" name="Text Placeholder 4"/>
          <p:cNvSpPr>
            <a:spLocks noGrp="1"/>
          </p:cNvSpPr>
          <p:nvPr>
            <p:ph type="body" sz="quarter" idx="10"/>
          </p:nvPr>
        </p:nvSpPr>
        <p:spPr>
          <a:xfrm>
            <a:off x="274638" y="2286000"/>
            <a:ext cx="11887200" cy="4665893"/>
          </a:xfrm>
        </p:spPr>
        <p:txBody>
          <a:bodyPr/>
          <a:lstStyle/>
          <a:p>
            <a:r>
              <a:rPr lang="en-US" sz="3600" dirty="0" smtClean="0"/>
              <a:t>CSS3 Selectors Include:</a:t>
            </a:r>
          </a:p>
          <a:p>
            <a:r>
              <a:rPr lang="en-US" dirty="0"/>
              <a:t>	</a:t>
            </a:r>
            <a:r>
              <a:rPr lang="en-US" b="1" i="1" dirty="0" smtClean="0"/>
              <a:t>&gt;</a:t>
            </a:r>
            <a:r>
              <a:rPr lang="en-US" dirty="0" smtClean="0"/>
              <a:t>			Direct descendent</a:t>
            </a:r>
          </a:p>
          <a:p>
            <a:r>
              <a:rPr lang="en-US" dirty="0"/>
              <a:t>	</a:t>
            </a:r>
            <a:r>
              <a:rPr lang="en-US" b="1" i="1" dirty="0" smtClean="0"/>
              <a:t>+</a:t>
            </a:r>
            <a:r>
              <a:rPr lang="en-US" dirty="0" smtClean="0"/>
              <a:t>			Adjacent (after</a:t>
            </a:r>
          </a:p>
          <a:p>
            <a:r>
              <a:rPr lang="en-US" i="1" dirty="0"/>
              <a:t>	</a:t>
            </a:r>
            <a:r>
              <a:rPr lang="en-US" b="1" i="1" dirty="0" smtClean="0"/>
              <a:t>:after</a:t>
            </a:r>
            <a:r>
              <a:rPr lang="en-US" i="1" dirty="0" smtClean="0"/>
              <a:t>	</a:t>
            </a:r>
            <a:r>
              <a:rPr lang="en-US" dirty="0" smtClean="0"/>
              <a:t>	Add content after item</a:t>
            </a:r>
          </a:p>
          <a:p>
            <a:r>
              <a:rPr lang="en-US" dirty="0"/>
              <a:t>	</a:t>
            </a:r>
            <a:r>
              <a:rPr lang="en-US" b="1" i="1" dirty="0" smtClean="0"/>
              <a:t>:required</a:t>
            </a:r>
            <a:r>
              <a:rPr lang="en-US" b="1" dirty="0" smtClean="0"/>
              <a:t>	</a:t>
            </a:r>
            <a:r>
              <a:rPr lang="en-US" dirty="0" smtClean="0"/>
              <a:t>	Filter to required input items</a:t>
            </a:r>
          </a:p>
          <a:p>
            <a:endParaRPr lang="en-US" dirty="0"/>
          </a:p>
          <a:p>
            <a:r>
              <a:rPr lang="en-US" sz="3200" dirty="0" smtClean="0"/>
              <a:t>And many more…</a:t>
            </a:r>
            <a:endParaRPr lang="en-US" sz="3200" dirty="0"/>
          </a:p>
        </p:txBody>
      </p:sp>
    </p:spTree>
    <p:extLst>
      <p:ext uri="{BB962C8B-B14F-4D97-AF65-F5344CB8AC3E}">
        <p14:creationId xmlns:p14="http://schemas.microsoft.com/office/powerpoint/2010/main" val="403962669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CSS Selectors</a:t>
            </a:r>
            <a:endParaRPr lang="en-US" dirty="0"/>
          </a:p>
        </p:txBody>
      </p:sp>
    </p:spTree>
    <p:extLst>
      <p:ext uri="{BB962C8B-B14F-4D97-AF65-F5344CB8AC3E}">
        <p14:creationId xmlns:p14="http://schemas.microsoft.com/office/powerpoint/2010/main" val="254102600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457200"/>
            <a:ext cx="7742627" cy="2677886"/>
          </a:xfrm>
        </p:spPr>
        <p:txBody>
          <a:bodyPr/>
          <a:lstStyle/>
          <a:p>
            <a:r>
              <a:rPr lang="en-US" sz="5400" dirty="0" smtClean="0"/>
              <a:t>Exam Prep: 70-480</a:t>
            </a:r>
            <a:br>
              <a:rPr lang="en-US" sz="5400" dirty="0" smtClean="0"/>
            </a:br>
            <a:r>
              <a:rPr lang="en-US" sz="5400" dirty="0" smtClean="0"/>
              <a:t>HTML5, CSS3 and JavaScript</a:t>
            </a:r>
            <a:br>
              <a:rPr lang="en-US" sz="5400" dirty="0" smtClean="0"/>
            </a:br>
            <a:endParaRPr lang="en-US" sz="5400" dirty="0"/>
          </a:p>
        </p:txBody>
      </p:sp>
      <p:sp>
        <p:nvSpPr>
          <p:cNvPr id="3" name="Text Placeholder 2"/>
          <p:cNvSpPr>
            <a:spLocks noGrp="1"/>
          </p:cNvSpPr>
          <p:nvPr>
            <p:ph type="body" sz="quarter" idx="12"/>
          </p:nvPr>
        </p:nvSpPr>
        <p:spPr>
          <a:xfrm>
            <a:off x="274702" y="4555672"/>
            <a:ext cx="5277012" cy="1017008"/>
          </a:xfrm>
        </p:spPr>
        <p:txBody>
          <a:bodyPr/>
          <a:lstStyle/>
          <a:p>
            <a:r>
              <a:rPr lang="en-US" dirty="0" smtClean="0"/>
              <a:t>Sidney Andrews</a:t>
            </a:r>
          </a:p>
          <a:p>
            <a:r>
              <a:rPr lang="en-US" dirty="0"/>
              <a:t>Director of Developer Training</a:t>
            </a:r>
          </a:p>
          <a:p>
            <a:r>
              <a:rPr lang="en-US" dirty="0" err="1"/>
              <a:t>Opsgility</a:t>
            </a:r>
            <a:endParaRPr lang="en-US" dirty="0"/>
          </a:p>
          <a:p>
            <a:r>
              <a:rPr lang="en-US" dirty="0"/>
              <a:t>@</a:t>
            </a:r>
            <a:r>
              <a:rPr lang="en-US" dirty="0" err="1"/>
              <a:t>sidney_andrews</a:t>
            </a:r>
            <a:endParaRPr lang="en-US" dirty="0"/>
          </a:p>
          <a:p>
            <a:endParaRPr lang="en-US" dirty="0"/>
          </a:p>
        </p:txBody>
      </p:sp>
    </p:spTree>
    <p:extLst>
      <p:ext uri="{BB962C8B-B14F-4D97-AF65-F5344CB8AC3E}">
        <p14:creationId xmlns:p14="http://schemas.microsoft.com/office/powerpoint/2010/main" val="117233724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a:t>
            </a:r>
            <a:endParaRPr lang="en-US" dirty="0"/>
          </a:p>
        </p:txBody>
      </p:sp>
      <p:sp>
        <p:nvSpPr>
          <p:cNvPr id="2" name="Text Placeholder 1"/>
          <p:cNvSpPr>
            <a:spLocks noGrp="1"/>
          </p:cNvSpPr>
          <p:nvPr>
            <p:ph idx="4294967295"/>
          </p:nvPr>
        </p:nvSpPr>
        <p:spPr>
          <a:xfrm>
            <a:off x="-1" y="2334986"/>
            <a:ext cx="11674929" cy="3964214"/>
          </a:xfrm>
          <a:prstGeom prst="rect">
            <a:avLst/>
          </a:prstGeom>
        </p:spPr>
        <p:txBody>
          <a:bodyPr>
            <a:normAutofit/>
          </a:bodyPr>
          <a:lstStyle/>
          <a:p>
            <a:pPr marL="0" indent="0">
              <a:buNone/>
            </a:pPr>
            <a:r>
              <a:rPr lang="en-US" sz="1600" dirty="0" smtClean="0">
                <a:solidFill>
                  <a:srgbClr val="0000FF"/>
                </a:solidFill>
                <a:highlight>
                  <a:srgbClr val="FFFFFF"/>
                </a:highlight>
                <a:latin typeface="Consolas" panose="020B0609020204030204" pitchFamily="49" charset="0"/>
                <a:cs typeface="Consolas" panose="020B0609020204030204" pitchFamily="49" charset="0"/>
              </a:rPr>
              <a:t>&lt;</a:t>
            </a:r>
            <a:r>
              <a:rPr lang="en-US" sz="1600" dirty="0" err="1">
                <a:solidFill>
                  <a:srgbClr val="800000"/>
                </a:solidFill>
                <a:highlight>
                  <a:srgbClr val="FFFFFF"/>
                </a:highlight>
                <a:latin typeface="Consolas" panose="020B0609020204030204" pitchFamily="49" charset="0"/>
                <a:cs typeface="Consolas" panose="020B0609020204030204" pitchFamily="49" charset="0"/>
              </a:rPr>
              <a:t>nav</a:t>
            </a:r>
            <a:r>
              <a:rPr lang="en-US" sz="1600" dirty="0">
                <a:solidFill>
                  <a:srgbClr val="0000FF"/>
                </a:solidFill>
                <a:highlight>
                  <a:srgbClr val="FFFFFF"/>
                </a:highlight>
                <a:latin typeface="Consolas" panose="020B0609020204030204" pitchFamily="49" charset="0"/>
                <a:cs typeface="Consolas" panose="020B0609020204030204" pitchFamily="49" charset="0"/>
              </a:rPr>
              <a:t>&gt;</a:t>
            </a:r>
            <a:endParaRPr lang="en-US" sz="1600" dirty="0">
              <a:solidFill>
                <a:srgbClr val="000000"/>
              </a:solidFill>
              <a:highlight>
                <a:srgbClr val="FFFFFF"/>
              </a:highlight>
              <a:latin typeface="Consolas" panose="020B0609020204030204" pitchFamily="49" charset="0"/>
              <a:cs typeface="Consolas" panose="020B0609020204030204" pitchFamily="49" charset="0"/>
            </a:endParaRPr>
          </a:p>
          <a:p>
            <a:pPr marL="0" indent="0">
              <a:buNone/>
            </a:pP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cs typeface="Consolas" panose="020B0609020204030204" pitchFamily="49" charset="0"/>
              </a:rPr>
              <a:t>&lt;</a:t>
            </a:r>
            <a:r>
              <a:rPr lang="en-US" sz="1600" dirty="0" err="1">
                <a:solidFill>
                  <a:srgbClr val="800000"/>
                </a:solidFill>
                <a:highlight>
                  <a:srgbClr val="FFFFFF"/>
                </a:highlight>
                <a:latin typeface="Consolas" panose="020B0609020204030204" pitchFamily="49" charset="0"/>
                <a:cs typeface="Consolas" panose="020B0609020204030204" pitchFamily="49" charset="0"/>
              </a:rPr>
              <a:t>ul</a:t>
            </a:r>
            <a:r>
              <a:rPr lang="en-US" sz="1600" dirty="0">
                <a:solidFill>
                  <a:srgbClr val="0000FF"/>
                </a:solidFill>
                <a:highlight>
                  <a:srgbClr val="FFFFFF"/>
                </a:highlight>
                <a:latin typeface="Consolas" panose="020B0609020204030204" pitchFamily="49" charset="0"/>
                <a:cs typeface="Consolas" panose="020B0609020204030204" pitchFamily="49" charset="0"/>
              </a:rPr>
              <a:t>&gt;</a:t>
            </a:r>
            <a:endParaRPr lang="en-US" sz="1600" dirty="0">
              <a:solidFill>
                <a:srgbClr val="000000"/>
              </a:solidFill>
              <a:highlight>
                <a:srgbClr val="FFFFFF"/>
              </a:highlight>
              <a:latin typeface="Consolas" panose="020B0609020204030204" pitchFamily="49" charset="0"/>
              <a:cs typeface="Consolas" panose="020B0609020204030204" pitchFamily="49" charset="0"/>
            </a:endParaRPr>
          </a:p>
          <a:p>
            <a:pPr marL="0" indent="0">
              <a:buNone/>
            </a:pP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cs typeface="Consolas" panose="020B0609020204030204" pitchFamily="49" charset="0"/>
              </a:rPr>
              <a:t>&lt;</a:t>
            </a:r>
            <a:r>
              <a:rPr lang="en-US" sz="1600" dirty="0">
                <a:solidFill>
                  <a:srgbClr val="800000"/>
                </a:solidFill>
                <a:highlight>
                  <a:srgbClr val="FFFFFF"/>
                </a:highlight>
                <a:latin typeface="Consolas" panose="020B0609020204030204" pitchFamily="49" charset="0"/>
                <a:cs typeface="Consolas" panose="020B0609020204030204" pitchFamily="49" charset="0"/>
              </a:rPr>
              <a:t>li</a:t>
            </a:r>
            <a:r>
              <a:rPr lang="en-US" sz="1600" dirty="0">
                <a:solidFill>
                  <a:srgbClr val="0000FF"/>
                </a:solidFill>
                <a:highlight>
                  <a:srgbClr val="FFFFFF"/>
                </a:highlight>
                <a:latin typeface="Consolas" panose="020B0609020204030204" pitchFamily="49" charset="0"/>
                <a:cs typeface="Consolas" panose="020B0609020204030204" pitchFamily="49" charset="0"/>
              </a:rPr>
              <a:t>&gt;&lt;</a:t>
            </a:r>
            <a:r>
              <a:rPr lang="en-US" sz="1600" dirty="0">
                <a:solidFill>
                  <a:srgbClr val="800000"/>
                </a:solidFill>
                <a:highlight>
                  <a:srgbClr val="FFFFFF"/>
                </a:highlight>
                <a:latin typeface="Consolas" panose="020B0609020204030204" pitchFamily="49" charset="0"/>
                <a:cs typeface="Consolas" panose="020B0609020204030204" pitchFamily="49" charset="0"/>
              </a:rPr>
              <a:t>a</a:t>
            </a: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err="1">
                <a:solidFill>
                  <a:srgbClr val="FF0000"/>
                </a:solidFill>
                <a:highlight>
                  <a:srgbClr val="FFFFFF"/>
                </a:highlight>
                <a:latin typeface="Consolas" panose="020B0609020204030204" pitchFamily="49" charset="0"/>
                <a:cs typeface="Consolas" panose="020B0609020204030204" pitchFamily="49" charset="0"/>
              </a:rPr>
              <a:t>href</a:t>
            </a:r>
            <a:r>
              <a:rPr lang="en-US" sz="1600" dirty="0">
                <a:solidFill>
                  <a:srgbClr val="0000FF"/>
                </a:solidFill>
                <a:highlight>
                  <a:srgbClr val="FFFFFF"/>
                </a:highlight>
                <a:latin typeface="Consolas" panose="020B0609020204030204" pitchFamily="49" charset="0"/>
                <a:cs typeface="Consolas" panose="020B0609020204030204" pitchFamily="49" charset="0"/>
              </a:rPr>
              <a:t>="~/Details"&gt;</a:t>
            </a:r>
            <a:r>
              <a:rPr lang="en-US" sz="1600" dirty="0">
                <a:solidFill>
                  <a:srgbClr val="000000"/>
                </a:solidFill>
                <a:highlight>
                  <a:srgbClr val="FFFFFF"/>
                </a:highlight>
                <a:latin typeface="Consolas" panose="020B0609020204030204" pitchFamily="49" charset="0"/>
                <a:cs typeface="Consolas" panose="020B0609020204030204" pitchFamily="49" charset="0"/>
              </a:rPr>
              <a:t>Details</a:t>
            </a:r>
            <a:r>
              <a:rPr lang="en-US" sz="1600" dirty="0">
                <a:solidFill>
                  <a:srgbClr val="0000FF"/>
                </a:solidFill>
                <a:highlight>
                  <a:srgbClr val="FFFFFF"/>
                </a:highlight>
                <a:latin typeface="Consolas" panose="020B0609020204030204" pitchFamily="49" charset="0"/>
                <a:cs typeface="Consolas" panose="020B0609020204030204" pitchFamily="49" charset="0"/>
              </a:rPr>
              <a:t>&lt;/</a:t>
            </a:r>
            <a:r>
              <a:rPr lang="en-US" sz="1600" dirty="0">
                <a:solidFill>
                  <a:srgbClr val="800000"/>
                </a:solidFill>
                <a:highlight>
                  <a:srgbClr val="FFFFFF"/>
                </a:highlight>
                <a:latin typeface="Consolas" panose="020B0609020204030204" pitchFamily="49" charset="0"/>
                <a:cs typeface="Consolas" panose="020B0609020204030204" pitchFamily="49" charset="0"/>
              </a:rPr>
              <a:t>a</a:t>
            </a:r>
            <a:r>
              <a:rPr lang="en-US" sz="1600" dirty="0">
                <a:solidFill>
                  <a:srgbClr val="0000FF"/>
                </a:solidFill>
                <a:highlight>
                  <a:srgbClr val="FFFFFF"/>
                </a:highlight>
                <a:latin typeface="Consolas" panose="020B0609020204030204" pitchFamily="49" charset="0"/>
                <a:cs typeface="Consolas" panose="020B0609020204030204" pitchFamily="49" charset="0"/>
              </a:rPr>
              <a:t>&gt;</a:t>
            </a:r>
            <a:endParaRPr lang="en-US" sz="1600" dirty="0">
              <a:solidFill>
                <a:srgbClr val="000000"/>
              </a:solidFill>
              <a:highlight>
                <a:srgbClr val="FFFFFF"/>
              </a:highlight>
              <a:latin typeface="Consolas" panose="020B0609020204030204" pitchFamily="49" charset="0"/>
              <a:cs typeface="Consolas" panose="020B0609020204030204" pitchFamily="49" charset="0"/>
            </a:endParaRPr>
          </a:p>
          <a:p>
            <a:pPr marL="0" indent="0">
              <a:buNone/>
            </a:pP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cs typeface="Consolas" panose="020B0609020204030204" pitchFamily="49" charset="0"/>
              </a:rPr>
              <a:t>&lt;/</a:t>
            </a:r>
            <a:r>
              <a:rPr lang="en-US" sz="1600" dirty="0" err="1">
                <a:solidFill>
                  <a:srgbClr val="800000"/>
                </a:solidFill>
                <a:highlight>
                  <a:srgbClr val="FFFFFF"/>
                </a:highlight>
                <a:latin typeface="Consolas" panose="020B0609020204030204" pitchFamily="49" charset="0"/>
                <a:cs typeface="Consolas" panose="020B0609020204030204" pitchFamily="49" charset="0"/>
              </a:rPr>
              <a:t>ul</a:t>
            </a:r>
            <a:r>
              <a:rPr lang="en-US" sz="1600" dirty="0">
                <a:solidFill>
                  <a:srgbClr val="0000FF"/>
                </a:solidFill>
                <a:highlight>
                  <a:srgbClr val="FFFFFF"/>
                </a:highlight>
                <a:latin typeface="Consolas" panose="020B0609020204030204" pitchFamily="49" charset="0"/>
                <a:cs typeface="Consolas" panose="020B0609020204030204" pitchFamily="49" charset="0"/>
              </a:rPr>
              <a:t>&gt;</a:t>
            </a:r>
            <a:endParaRPr lang="en-US" sz="1600" dirty="0">
              <a:solidFill>
                <a:srgbClr val="000000"/>
              </a:solidFill>
              <a:highlight>
                <a:srgbClr val="FFFFFF"/>
              </a:highlight>
              <a:latin typeface="Consolas" panose="020B0609020204030204" pitchFamily="49" charset="0"/>
              <a:cs typeface="Consolas" panose="020B0609020204030204" pitchFamily="49" charset="0"/>
            </a:endParaRPr>
          </a:p>
          <a:p>
            <a:pPr marL="0" indent="0">
              <a:buNone/>
            </a:pP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cs typeface="Consolas" panose="020B0609020204030204" pitchFamily="49" charset="0"/>
              </a:rPr>
              <a:t>&lt;</a:t>
            </a:r>
            <a:r>
              <a:rPr lang="en-US" sz="1600" dirty="0">
                <a:solidFill>
                  <a:srgbClr val="800000"/>
                </a:solidFill>
                <a:highlight>
                  <a:srgbClr val="FFFFFF"/>
                </a:highlight>
                <a:latin typeface="Consolas" panose="020B0609020204030204" pitchFamily="49" charset="0"/>
                <a:cs typeface="Consolas" panose="020B0609020204030204" pitchFamily="49" charset="0"/>
              </a:rPr>
              <a:t>div</a:t>
            </a:r>
            <a:r>
              <a:rPr lang="en-US" sz="1600" dirty="0">
                <a:solidFill>
                  <a:srgbClr val="0000FF"/>
                </a:solidFill>
                <a:highlight>
                  <a:srgbClr val="FFFFFF"/>
                </a:highlight>
                <a:latin typeface="Consolas" panose="020B0609020204030204" pitchFamily="49" charset="0"/>
                <a:cs typeface="Consolas" panose="020B0609020204030204" pitchFamily="49" charset="0"/>
              </a:rPr>
              <a:t>&gt;&lt;</a:t>
            </a:r>
            <a:r>
              <a:rPr lang="en-US" sz="1600" dirty="0">
                <a:solidFill>
                  <a:srgbClr val="800000"/>
                </a:solidFill>
                <a:highlight>
                  <a:srgbClr val="FFFFFF"/>
                </a:highlight>
                <a:latin typeface="Consolas" panose="020B0609020204030204" pitchFamily="49" charset="0"/>
                <a:cs typeface="Consolas" panose="020B0609020204030204" pitchFamily="49" charset="0"/>
              </a:rPr>
              <a:t>a</a:t>
            </a: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err="1">
                <a:solidFill>
                  <a:srgbClr val="FF0000"/>
                </a:solidFill>
                <a:highlight>
                  <a:srgbClr val="FFFFFF"/>
                </a:highlight>
                <a:latin typeface="Consolas" panose="020B0609020204030204" pitchFamily="49" charset="0"/>
                <a:cs typeface="Consolas" panose="020B0609020204030204" pitchFamily="49" charset="0"/>
              </a:rPr>
              <a:t>href</a:t>
            </a:r>
            <a:r>
              <a:rPr lang="en-US" sz="1600" dirty="0">
                <a:solidFill>
                  <a:srgbClr val="0000FF"/>
                </a:solidFill>
                <a:highlight>
                  <a:srgbClr val="FFFFFF"/>
                </a:highlight>
                <a:latin typeface="Consolas" panose="020B0609020204030204" pitchFamily="49" charset="0"/>
                <a:cs typeface="Consolas" panose="020B0609020204030204" pitchFamily="49" charset="0"/>
              </a:rPr>
              <a:t>="~/About"&gt;</a:t>
            </a:r>
            <a:r>
              <a:rPr lang="en-US" sz="1600" dirty="0">
                <a:solidFill>
                  <a:srgbClr val="000000"/>
                </a:solidFill>
                <a:highlight>
                  <a:srgbClr val="FFFFFF"/>
                </a:highlight>
                <a:latin typeface="Consolas" panose="020B0609020204030204" pitchFamily="49" charset="0"/>
                <a:cs typeface="Consolas" panose="020B0609020204030204" pitchFamily="49" charset="0"/>
              </a:rPr>
              <a:t>About</a:t>
            </a:r>
            <a:r>
              <a:rPr lang="en-US" sz="1600" dirty="0">
                <a:solidFill>
                  <a:srgbClr val="0000FF"/>
                </a:solidFill>
                <a:highlight>
                  <a:srgbClr val="FFFFFF"/>
                </a:highlight>
                <a:latin typeface="Consolas" panose="020B0609020204030204" pitchFamily="49" charset="0"/>
                <a:cs typeface="Consolas" panose="020B0609020204030204" pitchFamily="49" charset="0"/>
              </a:rPr>
              <a:t>&lt;/</a:t>
            </a:r>
            <a:r>
              <a:rPr lang="en-US" sz="1600" dirty="0">
                <a:solidFill>
                  <a:srgbClr val="800000"/>
                </a:solidFill>
                <a:highlight>
                  <a:srgbClr val="FFFFFF"/>
                </a:highlight>
                <a:latin typeface="Consolas" panose="020B0609020204030204" pitchFamily="49" charset="0"/>
                <a:cs typeface="Consolas" panose="020B0609020204030204" pitchFamily="49" charset="0"/>
              </a:rPr>
              <a:t>a</a:t>
            </a:r>
            <a:r>
              <a:rPr lang="en-US" sz="1600" dirty="0">
                <a:solidFill>
                  <a:srgbClr val="0000FF"/>
                </a:solidFill>
                <a:highlight>
                  <a:srgbClr val="FFFFFF"/>
                </a:highlight>
                <a:latin typeface="Consolas" panose="020B0609020204030204" pitchFamily="49" charset="0"/>
                <a:cs typeface="Consolas" panose="020B0609020204030204" pitchFamily="49" charset="0"/>
              </a:rPr>
              <a:t>&gt;&lt;/</a:t>
            </a:r>
            <a:r>
              <a:rPr lang="en-US" sz="1600" dirty="0">
                <a:solidFill>
                  <a:srgbClr val="800000"/>
                </a:solidFill>
                <a:highlight>
                  <a:srgbClr val="FFFFFF"/>
                </a:highlight>
                <a:latin typeface="Consolas" panose="020B0609020204030204" pitchFamily="49" charset="0"/>
                <a:cs typeface="Consolas" panose="020B0609020204030204" pitchFamily="49" charset="0"/>
              </a:rPr>
              <a:t>div</a:t>
            </a:r>
            <a:r>
              <a:rPr lang="en-US" sz="1600" dirty="0">
                <a:solidFill>
                  <a:srgbClr val="0000FF"/>
                </a:solidFill>
                <a:highlight>
                  <a:srgbClr val="FFFFFF"/>
                </a:highlight>
                <a:latin typeface="Consolas" panose="020B0609020204030204" pitchFamily="49" charset="0"/>
                <a:cs typeface="Consolas" panose="020B0609020204030204" pitchFamily="49" charset="0"/>
              </a:rPr>
              <a:t>&gt;</a:t>
            </a:r>
            <a:endParaRPr lang="en-US" sz="1600" dirty="0">
              <a:solidFill>
                <a:srgbClr val="000000"/>
              </a:solidFill>
              <a:highlight>
                <a:srgbClr val="FFFFFF"/>
              </a:highlight>
              <a:latin typeface="Consolas" panose="020B0609020204030204" pitchFamily="49" charset="0"/>
              <a:cs typeface="Consolas" panose="020B0609020204030204" pitchFamily="49" charset="0"/>
            </a:endParaRPr>
          </a:p>
          <a:p>
            <a:pPr marL="0" indent="0">
              <a:buNone/>
            </a:pPr>
            <a:r>
              <a:rPr lang="en-US" sz="1600" dirty="0">
                <a:solidFill>
                  <a:srgbClr val="0000FF"/>
                </a:solidFill>
                <a:highlight>
                  <a:srgbClr val="FFFFFF"/>
                </a:highlight>
                <a:latin typeface="Consolas" panose="020B0609020204030204" pitchFamily="49" charset="0"/>
                <a:cs typeface="Consolas" panose="020B0609020204030204" pitchFamily="49" charset="0"/>
              </a:rPr>
              <a:t>&lt;/</a:t>
            </a:r>
            <a:r>
              <a:rPr lang="en-US" sz="1600" dirty="0" err="1">
                <a:solidFill>
                  <a:srgbClr val="800000"/>
                </a:solidFill>
                <a:highlight>
                  <a:srgbClr val="FFFFFF"/>
                </a:highlight>
                <a:latin typeface="Consolas" panose="020B0609020204030204" pitchFamily="49" charset="0"/>
                <a:cs typeface="Consolas" panose="020B0609020204030204" pitchFamily="49" charset="0"/>
              </a:rPr>
              <a:t>nav</a:t>
            </a:r>
            <a:r>
              <a:rPr lang="en-US" sz="1600" dirty="0">
                <a:solidFill>
                  <a:srgbClr val="0000FF"/>
                </a:solidFill>
                <a:highlight>
                  <a:srgbClr val="FFFFFF"/>
                </a:highlight>
                <a:latin typeface="Consolas" panose="020B0609020204030204" pitchFamily="49" charset="0"/>
                <a:cs typeface="Consolas" panose="020B0609020204030204" pitchFamily="49" charset="0"/>
              </a:rPr>
              <a:t>&gt;</a:t>
            </a:r>
            <a:endParaRPr lang="en-US" sz="1600" dirty="0">
              <a:latin typeface="Consolas" panose="020B0609020204030204" pitchFamily="49" charset="0"/>
              <a:cs typeface="Consolas" panose="020B0609020204030204" pitchFamily="49" charset="0"/>
            </a:endParaRPr>
          </a:p>
          <a:p>
            <a:pPr marL="0" indent="0">
              <a:buNone/>
            </a:pPr>
            <a:r>
              <a:rPr lang="en-US" sz="2000" dirty="0" smtClean="0"/>
              <a:t>You need to ensure all </a:t>
            </a:r>
            <a:r>
              <a:rPr lang="en-US" sz="2000" dirty="0">
                <a:solidFill>
                  <a:srgbClr val="0000FF"/>
                </a:solidFill>
                <a:highlight>
                  <a:srgbClr val="FFFFFF"/>
                </a:highlight>
                <a:latin typeface="Consolas" panose="020B0609020204030204" pitchFamily="49" charset="0"/>
                <a:cs typeface="Consolas" panose="020B0609020204030204" pitchFamily="49" charset="0"/>
              </a:rPr>
              <a:t>&lt;</a:t>
            </a:r>
            <a:r>
              <a:rPr lang="en-US" sz="2000" dirty="0" smtClean="0">
                <a:solidFill>
                  <a:srgbClr val="800000"/>
                </a:solidFill>
                <a:highlight>
                  <a:srgbClr val="FFFFFF"/>
                </a:highlight>
                <a:latin typeface="Consolas" panose="020B0609020204030204" pitchFamily="49" charset="0"/>
                <a:cs typeface="Consolas" panose="020B0609020204030204" pitchFamily="49" charset="0"/>
              </a:rPr>
              <a:t>a</a:t>
            </a:r>
            <a:r>
              <a:rPr lang="en-US" sz="2000" dirty="0" smtClean="0">
                <a:solidFill>
                  <a:srgbClr val="0000FF"/>
                </a:solidFill>
                <a:highlight>
                  <a:srgbClr val="FFFFFF"/>
                </a:highlight>
                <a:latin typeface="Consolas" panose="020B0609020204030204" pitchFamily="49" charset="0"/>
                <a:cs typeface="Consolas" panose="020B0609020204030204" pitchFamily="49" charset="0"/>
              </a:rPr>
              <a:t>&gt;</a:t>
            </a:r>
            <a:r>
              <a:rPr lang="en-US" sz="2000" dirty="0" smtClean="0"/>
              <a:t> elements in the </a:t>
            </a:r>
            <a:r>
              <a:rPr lang="en-US" sz="2000" dirty="0">
                <a:solidFill>
                  <a:srgbClr val="0000FF"/>
                </a:solidFill>
                <a:highlight>
                  <a:srgbClr val="FFFFFF"/>
                </a:highlight>
                <a:latin typeface="Consolas" panose="020B0609020204030204" pitchFamily="49" charset="0"/>
                <a:cs typeface="Consolas" panose="020B0609020204030204" pitchFamily="49" charset="0"/>
              </a:rPr>
              <a:t>&lt;</a:t>
            </a:r>
            <a:r>
              <a:rPr lang="en-US" sz="2000" dirty="0" err="1" smtClean="0">
                <a:solidFill>
                  <a:srgbClr val="800000"/>
                </a:solidFill>
                <a:highlight>
                  <a:srgbClr val="FFFFFF"/>
                </a:highlight>
                <a:latin typeface="Consolas" panose="020B0609020204030204" pitchFamily="49" charset="0"/>
                <a:cs typeface="Consolas" panose="020B0609020204030204" pitchFamily="49" charset="0"/>
              </a:rPr>
              <a:t>nav</a:t>
            </a:r>
            <a:r>
              <a:rPr lang="en-US" sz="2000" dirty="0" smtClean="0">
                <a:solidFill>
                  <a:srgbClr val="0000FF"/>
                </a:solidFill>
                <a:highlight>
                  <a:srgbClr val="FFFFFF"/>
                </a:highlight>
                <a:latin typeface="Consolas" panose="020B0609020204030204" pitchFamily="49" charset="0"/>
                <a:cs typeface="Consolas" panose="020B0609020204030204" pitchFamily="49" charset="0"/>
              </a:rPr>
              <a:t>&gt;</a:t>
            </a:r>
            <a:r>
              <a:rPr lang="en-US" sz="2000" dirty="0" smtClean="0"/>
              <a:t> section do not have an underline.</a:t>
            </a:r>
          </a:p>
          <a:p>
            <a:pPr marL="0" indent="0">
              <a:buNone/>
            </a:pPr>
            <a:r>
              <a:rPr lang="en-US" sz="2000" dirty="0" smtClean="0"/>
              <a:t>What CSS selector should you use?</a:t>
            </a:r>
            <a:endParaRPr lang="en-US" sz="2000" dirty="0"/>
          </a:p>
        </p:txBody>
      </p:sp>
      <p:sp>
        <p:nvSpPr>
          <p:cNvPr id="6" name="Rectangle 5"/>
          <p:cNvSpPr/>
          <p:nvPr/>
        </p:nvSpPr>
        <p:spPr bwMode="auto">
          <a:xfrm>
            <a:off x="1189092" y="6240463"/>
            <a:ext cx="91440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smtClean="0">
                <a:gradFill>
                  <a:gsLst>
                    <a:gs pos="0">
                      <a:srgbClr val="FFFFFF"/>
                    </a:gs>
                    <a:gs pos="100000">
                      <a:srgbClr val="FFFFFF"/>
                    </a:gs>
                  </a:gsLst>
                  <a:lin ang="5400000" scaled="0"/>
                </a:gradFill>
                <a:ea typeface="Segoe UI" pitchFamily="34" charset="0"/>
                <a:cs typeface="Segoe UI" pitchFamily="34" charset="0"/>
              </a:rPr>
              <a:t>d.</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189092" y="5783263"/>
            <a:ext cx="91440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c</a:t>
            </a:r>
            <a:r>
              <a:rPr lang="en-US" b="1" dirty="0" smtClean="0">
                <a:gradFill>
                  <a:gsLst>
                    <a:gs pos="0">
                      <a:srgbClr val="FFFFFF"/>
                    </a:gs>
                    <a:gs pos="100000">
                      <a:srgbClr val="FFFFFF"/>
                    </a:gs>
                  </a:gsLst>
                  <a:lin ang="5400000" scaled="0"/>
                </a:gradFill>
                <a:ea typeface="Segoe UI" pitchFamily="34" charset="0"/>
                <a:cs typeface="Segoe UI" pitchFamily="34" charset="0"/>
              </a:rPr>
              <a:t>.</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189092" y="5326037"/>
            <a:ext cx="91440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b</a:t>
            </a:r>
            <a:r>
              <a:rPr lang="en-US" b="1" dirty="0" smtClean="0">
                <a:gradFill>
                  <a:gsLst>
                    <a:gs pos="0">
                      <a:srgbClr val="FFFFFF"/>
                    </a:gs>
                    <a:gs pos="100000">
                      <a:srgbClr val="FFFFFF"/>
                    </a:gs>
                  </a:gsLst>
                  <a:lin ang="5400000" scaled="0"/>
                </a:gradFill>
                <a:ea typeface="Segoe UI" pitchFamily="34" charset="0"/>
                <a:cs typeface="Segoe UI" pitchFamily="34" charset="0"/>
              </a:rPr>
              <a:t>.</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189092" y="4868863"/>
            <a:ext cx="91440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smtClean="0">
                <a:gradFill>
                  <a:gsLst>
                    <a:gs pos="0">
                      <a:srgbClr val="FFFFFF"/>
                    </a:gs>
                    <a:gs pos="100000">
                      <a:srgbClr val="FFFFFF"/>
                    </a:gs>
                  </a:gsLst>
                  <a:lin ang="5400000" scaled="0"/>
                </a:gradFill>
                <a:ea typeface="Segoe UI" pitchFamily="34" charset="0"/>
                <a:cs typeface="Segoe UI" pitchFamily="34" charset="0"/>
              </a:rPr>
              <a:t>a.</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149132" y="6240463"/>
            <a:ext cx="8183880" cy="457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err="1">
                <a:solidFill>
                  <a:srgbClr val="BA141A"/>
                </a:solidFill>
                <a:latin typeface="Consolas" panose="020B0609020204030204" pitchFamily="49" charset="0"/>
                <a:ea typeface="Segoe UI" pitchFamily="34" charset="0"/>
                <a:cs typeface="Consolas" panose="020B0609020204030204" pitchFamily="49" charset="0"/>
              </a:rPr>
              <a:t>n</a:t>
            </a:r>
            <a:r>
              <a:rPr lang="en-US" sz="1600" dirty="0" err="1" smtClean="0">
                <a:solidFill>
                  <a:srgbClr val="BA141A"/>
                </a:solidFill>
                <a:latin typeface="Consolas" panose="020B0609020204030204" pitchFamily="49" charset="0"/>
                <a:ea typeface="Segoe UI" pitchFamily="34" charset="0"/>
                <a:cs typeface="Consolas" panose="020B0609020204030204" pitchFamily="49" charset="0"/>
              </a:rPr>
              <a:t>av</a:t>
            </a:r>
            <a:r>
              <a:rPr lang="en-US" sz="1600" dirty="0" smtClean="0">
                <a:solidFill>
                  <a:srgbClr val="BA141A"/>
                </a:solidFill>
                <a:latin typeface="Consolas" panose="020B0609020204030204" pitchFamily="49" charset="0"/>
                <a:ea typeface="Segoe UI" pitchFamily="34" charset="0"/>
                <a:cs typeface="Consolas" panose="020B0609020204030204" pitchFamily="49" charset="0"/>
              </a:rPr>
              <a:t> &gt; div &gt; a</a:t>
            </a:r>
            <a:endParaRPr lang="en-US" sz="1600" dirty="0">
              <a:solidFill>
                <a:srgbClr val="BA141A"/>
              </a:solidFill>
              <a:latin typeface="Consolas" panose="020B0609020204030204" pitchFamily="49" charset="0"/>
              <a:ea typeface="Segoe UI" pitchFamily="34" charset="0"/>
              <a:cs typeface="Consolas" panose="020B0609020204030204" pitchFamily="49" charset="0"/>
            </a:endParaRPr>
          </a:p>
        </p:txBody>
      </p:sp>
      <p:sp>
        <p:nvSpPr>
          <p:cNvPr id="12" name="Rectangle 11"/>
          <p:cNvSpPr/>
          <p:nvPr/>
        </p:nvSpPr>
        <p:spPr bwMode="auto">
          <a:xfrm>
            <a:off x="2149132" y="5783263"/>
            <a:ext cx="818388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err="1">
                <a:solidFill>
                  <a:srgbClr val="BA141A"/>
                </a:solidFill>
                <a:latin typeface="Consolas" panose="020B0609020204030204" pitchFamily="49" charset="0"/>
                <a:ea typeface="Segoe UI" pitchFamily="34" charset="0"/>
                <a:cs typeface="Consolas" panose="020B0609020204030204" pitchFamily="49" charset="0"/>
              </a:rPr>
              <a:t>n</a:t>
            </a:r>
            <a:r>
              <a:rPr lang="en-US" sz="1600" dirty="0" err="1" smtClean="0">
                <a:solidFill>
                  <a:srgbClr val="BA141A"/>
                </a:solidFill>
                <a:latin typeface="Consolas" panose="020B0609020204030204" pitchFamily="49" charset="0"/>
                <a:ea typeface="Segoe UI" pitchFamily="34" charset="0"/>
                <a:cs typeface="Consolas" panose="020B0609020204030204" pitchFamily="49" charset="0"/>
              </a:rPr>
              <a:t>av</a:t>
            </a:r>
            <a:r>
              <a:rPr lang="en-US" sz="1600" dirty="0" smtClean="0">
                <a:solidFill>
                  <a:srgbClr val="BA141A"/>
                </a:solidFill>
                <a:latin typeface="Consolas" panose="020B0609020204030204" pitchFamily="49" charset="0"/>
                <a:ea typeface="Segoe UI" pitchFamily="34" charset="0"/>
                <a:cs typeface="Consolas" panose="020B0609020204030204" pitchFamily="49" charset="0"/>
              </a:rPr>
              <a:t> a           </a:t>
            </a:r>
            <a:endParaRPr lang="en-US" sz="1600" dirty="0">
              <a:solidFill>
                <a:srgbClr val="BA141A"/>
              </a:solidFill>
              <a:latin typeface="Consolas" panose="020B0609020204030204" pitchFamily="49" charset="0"/>
              <a:ea typeface="Segoe UI" pitchFamily="34" charset="0"/>
              <a:cs typeface="Consolas" panose="020B0609020204030204" pitchFamily="49" charset="0"/>
            </a:endParaRPr>
          </a:p>
        </p:txBody>
      </p:sp>
      <p:sp>
        <p:nvSpPr>
          <p:cNvPr id="13" name="Rectangle 12"/>
          <p:cNvSpPr/>
          <p:nvPr/>
        </p:nvSpPr>
        <p:spPr bwMode="auto">
          <a:xfrm>
            <a:off x="2149132" y="5326037"/>
            <a:ext cx="818388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err="1">
                <a:solidFill>
                  <a:srgbClr val="BA141A"/>
                </a:solidFill>
                <a:latin typeface="Consolas" panose="020B0609020204030204" pitchFamily="49" charset="0"/>
                <a:ea typeface="Segoe UI" pitchFamily="34" charset="0"/>
                <a:cs typeface="Consolas" panose="020B0609020204030204" pitchFamily="49" charset="0"/>
              </a:rPr>
              <a:t>n</a:t>
            </a:r>
            <a:r>
              <a:rPr lang="en-US" sz="1600" dirty="0" err="1" smtClean="0">
                <a:solidFill>
                  <a:srgbClr val="BA141A"/>
                </a:solidFill>
                <a:latin typeface="Consolas" panose="020B0609020204030204" pitchFamily="49" charset="0"/>
                <a:ea typeface="Segoe UI" pitchFamily="34" charset="0"/>
                <a:cs typeface="Consolas" panose="020B0609020204030204" pitchFamily="49" charset="0"/>
              </a:rPr>
              <a:t>av</a:t>
            </a:r>
            <a:r>
              <a:rPr lang="en-US" sz="1600" dirty="0" smtClean="0">
                <a:solidFill>
                  <a:srgbClr val="BA141A"/>
                </a:solidFill>
                <a:latin typeface="Consolas" panose="020B0609020204030204" pitchFamily="49" charset="0"/>
                <a:ea typeface="Segoe UI" pitchFamily="34" charset="0"/>
                <a:cs typeface="Consolas" panose="020B0609020204030204" pitchFamily="49" charset="0"/>
              </a:rPr>
              <a:t> &gt; a</a:t>
            </a:r>
            <a:endParaRPr lang="en-US" sz="1600" dirty="0">
              <a:solidFill>
                <a:srgbClr val="BA141A"/>
              </a:solidFill>
              <a:latin typeface="Consolas" panose="020B0609020204030204" pitchFamily="49" charset="0"/>
              <a:ea typeface="Segoe UI" pitchFamily="34" charset="0"/>
              <a:cs typeface="Consolas" panose="020B0609020204030204" pitchFamily="49" charset="0"/>
            </a:endParaRPr>
          </a:p>
        </p:txBody>
      </p:sp>
      <p:sp>
        <p:nvSpPr>
          <p:cNvPr id="14" name="Rectangle 13"/>
          <p:cNvSpPr/>
          <p:nvPr/>
        </p:nvSpPr>
        <p:spPr bwMode="auto">
          <a:xfrm>
            <a:off x="2149132" y="4868863"/>
            <a:ext cx="818388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err="1">
                <a:solidFill>
                  <a:srgbClr val="BA141A"/>
                </a:solidFill>
                <a:latin typeface="Consolas" panose="020B0609020204030204" pitchFamily="49" charset="0"/>
                <a:cs typeface="Consolas" panose="020B0609020204030204" pitchFamily="49" charset="0"/>
              </a:rPr>
              <a:t>nav</a:t>
            </a:r>
            <a:endParaRPr lang="en-US" sz="1600" b="1" dirty="0">
              <a:solidFill>
                <a:srgbClr val="BA141A"/>
              </a:solidFill>
              <a:latin typeface="Consolas" panose="020B0609020204030204" pitchFamily="49" charset="0"/>
              <a:ea typeface="Segoe UI" pitchFamily="34" charset="0"/>
              <a:cs typeface="Consolas" panose="020B0609020204030204" pitchFamily="49" charset="0"/>
            </a:endParaRPr>
          </a:p>
        </p:txBody>
      </p:sp>
    </p:spTree>
    <p:extLst>
      <p:ext uri="{BB962C8B-B14F-4D97-AF65-F5344CB8AC3E}">
        <p14:creationId xmlns:p14="http://schemas.microsoft.com/office/powerpoint/2010/main" val="4092741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7"/>
                                        </p:tgtEl>
                                        <p:attrNameLst>
                                          <p:attrName>fillcolor</p:attrName>
                                        </p:attrNameLst>
                                      </p:cBhvr>
                                      <p:to>
                                        <a:srgbClr val="00BCF2"/>
                                      </p:to>
                                    </p:animClr>
                                    <p:set>
                                      <p:cBhvr>
                                        <p:cTn id="7" dur="500" fill="hold"/>
                                        <p:tgtEl>
                                          <p:spTgt spid="7"/>
                                        </p:tgtEl>
                                        <p:attrNameLst>
                                          <p:attrName>fill.type</p:attrName>
                                        </p:attrNameLst>
                                      </p:cBhvr>
                                      <p:to>
                                        <p:strVal val="solid"/>
                                      </p:to>
                                    </p:set>
                                    <p:set>
                                      <p:cBhvr>
                                        <p:cTn id="8" dur="500" fill="hold"/>
                                        <p:tgtEl>
                                          <p:spTgt spid="7"/>
                                        </p:tgtEl>
                                        <p:attrNameLst>
                                          <p:attrName>fill.on</p:attrName>
                                        </p:attrNameLst>
                                      </p:cBhvr>
                                      <p:to>
                                        <p:strVal val="true"/>
                                      </p:to>
                                    </p:set>
                                  </p:childTnLst>
                                </p:cTn>
                              </p:par>
                              <p:par>
                                <p:cTn id="9" presetID="26" presetClass="emph" presetSubtype="0" fill="hold" nodeType="withEffect">
                                  <p:stCondLst>
                                    <p:cond delay="0"/>
                                  </p:stCondLst>
                                  <p:childTnLst>
                                    <p:animEffect transition="out" filter="fade">
                                      <p:cBhvr>
                                        <p:cTn id="10" dur="500" tmFilter="0, 0; .2, .5; .8, .5; 1, 0"/>
                                        <p:tgtEl>
                                          <p:spTgt spid="12">
                                            <p:txEl>
                                              <p:pRg st="0" end="0"/>
                                            </p:txEl>
                                          </p:spTgt>
                                        </p:tgtEl>
                                      </p:cBhvr>
                                    </p:animEffect>
                                    <p:animScale>
                                      <p:cBhvr>
                                        <p:cTn id="11" dur="250" autoRev="1" fill="hold"/>
                                        <p:tgtEl>
                                          <p:spTgt spid="12">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a:t>
            </a:r>
            <a:endParaRPr lang="en-US" dirty="0"/>
          </a:p>
        </p:txBody>
      </p:sp>
      <p:sp>
        <p:nvSpPr>
          <p:cNvPr id="2" name="Text Placeholder 1"/>
          <p:cNvSpPr>
            <a:spLocks noGrp="1"/>
          </p:cNvSpPr>
          <p:nvPr>
            <p:ph idx="4294967295"/>
          </p:nvPr>
        </p:nvSpPr>
        <p:spPr>
          <a:xfrm>
            <a:off x="0" y="2188029"/>
            <a:ext cx="11299371" cy="2563586"/>
          </a:xfrm>
          <a:prstGeom prst="rect">
            <a:avLst/>
          </a:prstGeom>
        </p:spPr>
        <p:txBody>
          <a:bodyPr>
            <a:normAutofit/>
          </a:bodyPr>
          <a:lstStyle/>
          <a:p>
            <a:pPr marL="0" indent="0">
              <a:buNone/>
            </a:pPr>
            <a:r>
              <a:rPr lang="en-US" sz="2000" dirty="0" smtClean="0"/>
              <a:t>You have a custom font that is required for your site.  The </a:t>
            </a:r>
            <a:r>
              <a:rPr lang="en-US" sz="2000" b="1" dirty="0" err="1" smtClean="0"/>
              <a:t>ttf</a:t>
            </a:r>
            <a:r>
              <a:rPr lang="en-US" sz="2000" dirty="0" smtClean="0"/>
              <a:t> file has been added to the server.</a:t>
            </a:r>
          </a:p>
          <a:p>
            <a:pPr marL="0" indent="0">
              <a:buNone/>
            </a:pPr>
            <a:endParaRPr lang="en-US" sz="2000" dirty="0"/>
          </a:p>
          <a:p>
            <a:pPr marL="0" indent="0">
              <a:buNone/>
            </a:pPr>
            <a:r>
              <a:rPr lang="en-US" sz="2000" dirty="0" smtClean="0"/>
              <a:t>You need to ensure all clients are able to use this font.</a:t>
            </a:r>
          </a:p>
          <a:p>
            <a:pPr marL="0" indent="0">
              <a:buNone/>
            </a:pPr>
            <a:endParaRPr lang="en-US" sz="2000" dirty="0" smtClean="0"/>
          </a:p>
          <a:p>
            <a:pPr marL="0" indent="0">
              <a:buNone/>
            </a:pPr>
            <a:r>
              <a:rPr lang="en-US" sz="2000" dirty="0" smtClean="0"/>
              <a:t>What should you add to your CSS file?</a:t>
            </a:r>
          </a:p>
          <a:p>
            <a:pPr marL="0" indent="0">
              <a:buNone/>
            </a:pPr>
            <a:endParaRPr lang="en-US" sz="2000" dirty="0" smtClean="0"/>
          </a:p>
          <a:p>
            <a:pPr marL="0" indent="0">
              <a:buNone/>
            </a:pPr>
            <a:r>
              <a:rPr lang="en-US" sz="2000" dirty="0" smtClean="0"/>
              <a:t>(Choose all that apply. Each answer represents part of the solution.)</a:t>
            </a:r>
            <a:endParaRPr lang="en-US" sz="2000" dirty="0"/>
          </a:p>
        </p:txBody>
      </p:sp>
      <p:sp>
        <p:nvSpPr>
          <p:cNvPr id="6" name="Rectangle 5"/>
          <p:cNvSpPr/>
          <p:nvPr/>
        </p:nvSpPr>
        <p:spPr bwMode="auto">
          <a:xfrm>
            <a:off x="1189092" y="6240463"/>
            <a:ext cx="91440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smtClean="0">
                <a:gradFill>
                  <a:gsLst>
                    <a:gs pos="0">
                      <a:srgbClr val="FFFFFF"/>
                    </a:gs>
                    <a:gs pos="100000">
                      <a:srgbClr val="FFFFFF"/>
                    </a:gs>
                  </a:gsLst>
                  <a:lin ang="5400000" scaled="0"/>
                </a:gradFill>
                <a:ea typeface="Segoe UI" pitchFamily="34" charset="0"/>
                <a:cs typeface="Segoe UI" pitchFamily="34" charset="0"/>
              </a:rPr>
              <a:t>d.</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189092" y="5783263"/>
            <a:ext cx="91440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c</a:t>
            </a:r>
            <a:r>
              <a:rPr lang="en-US" b="1" dirty="0" smtClean="0">
                <a:gradFill>
                  <a:gsLst>
                    <a:gs pos="0">
                      <a:srgbClr val="FFFFFF"/>
                    </a:gs>
                    <a:gs pos="100000">
                      <a:srgbClr val="FFFFFF"/>
                    </a:gs>
                  </a:gsLst>
                  <a:lin ang="5400000" scaled="0"/>
                </a:gradFill>
                <a:ea typeface="Segoe UI" pitchFamily="34" charset="0"/>
                <a:cs typeface="Segoe UI" pitchFamily="34" charset="0"/>
              </a:rPr>
              <a:t>.</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189092" y="5326037"/>
            <a:ext cx="91440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b</a:t>
            </a:r>
            <a:r>
              <a:rPr lang="en-US" b="1" dirty="0" smtClean="0">
                <a:gradFill>
                  <a:gsLst>
                    <a:gs pos="0">
                      <a:srgbClr val="FFFFFF"/>
                    </a:gs>
                    <a:gs pos="100000">
                      <a:srgbClr val="FFFFFF"/>
                    </a:gs>
                  </a:gsLst>
                  <a:lin ang="5400000" scaled="0"/>
                </a:gradFill>
                <a:ea typeface="Segoe UI" pitchFamily="34" charset="0"/>
                <a:cs typeface="Segoe UI" pitchFamily="34" charset="0"/>
              </a:rPr>
              <a:t>.</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189092" y="4868863"/>
            <a:ext cx="91440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smtClean="0">
                <a:gradFill>
                  <a:gsLst>
                    <a:gs pos="0">
                      <a:srgbClr val="FFFFFF"/>
                    </a:gs>
                    <a:gs pos="100000">
                      <a:srgbClr val="FFFFFF"/>
                    </a:gs>
                  </a:gsLst>
                  <a:lin ang="5400000" scaled="0"/>
                </a:gradFill>
                <a:ea typeface="Segoe UI" pitchFamily="34" charset="0"/>
                <a:cs typeface="Segoe UI" pitchFamily="34" charset="0"/>
              </a:rPr>
              <a:t>a.</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149132" y="6240463"/>
            <a:ext cx="8183880" cy="457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@font-face</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6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font-family</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sans-serif</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FF0000"/>
                </a:solidFill>
                <a:latin typeface="Consolas" panose="020B0609020204030204" pitchFamily="49" charset="0"/>
                <a:ea typeface="Calibri" panose="020F0502020204030204" pitchFamily="34" charset="0"/>
                <a:cs typeface="Times New Roman" panose="02020603050405020304" pitchFamily="18" charset="0"/>
              </a:rPr>
              <a:t>src</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url</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('custom.ttf')</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p:cNvSpPr/>
          <p:nvPr/>
        </p:nvSpPr>
        <p:spPr bwMode="auto">
          <a:xfrm>
            <a:off x="2149132" y="5783263"/>
            <a:ext cx="818388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pPr>
            <a:r>
              <a:rPr lang="en-US" sz="1600" dirty="0">
                <a:solidFill>
                  <a:srgbClr val="800000"/>
                </a:solidFill>
                <a:latin typeface="Consolas" panose="020B0609020204030204" pitchFamily="49" charset="0"/>
                <a:ea typeface="Calibri" panose="020F0502020204030204" pitchFamily="34" charset="0"/>
                <a:cs typeface="Times New Roman" panose="02020603050405020304" pitchFamily="18" charset="0"/>
              </a:rPr>
              <a:t>body</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6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font-family</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sans-serif</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Custom</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p:cNvSpPr/>
          <p:nvPr/>
        </p:nvSpPr>
        <p:spPr bwMode="auto">
          <a:xfrm>
            <a:off x="2149132" y="5326037"/>
            <a:ext cx="818388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pPr>
            <a:r>
              <a:rPr lang="en-US" sz="1600" dirty="0">
                <a:solidFill>
                  <a:srgbClr val="800000"/>
                </a:solidFill>
                <a:latin typeface="Consolas" panose="020B0609020204030204" pitchFamily="49" charset="0"/>
                <a:ea typeface="Calibri" panose="020F0502020204030204" pitchFamily="34" charset="0"/>
                <a:cs typeface="Times New Roman" panose="02020603050405020304" pitchFamily="18" charset="0"/>
              </a:rPr>
              <a:t>body</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6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font-family</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Custom</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sans-serif</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p:cNvSpPr/>
          <p:nvPr/>
        </p:nvSpPr>
        <p:spPr bwMode="auto">
          <a:xfrm>
            <a:off x="2149132" y="4868863"/>
            <a:ext cx="818388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@font-face</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6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font-family</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Custom</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FF0000"/>
                </a:solidFill>
                <a:latin typeface="Consolas" panose="020B0609020204030204" pitchFamily="49" charset="0"/>
                <a:ea typeface="Calibri" panose="020F0502020204030204" pitchFamily="34" charset="0"/>
                <a:cs typeface="Times New Roman" panose="02020603050405020304" pitchFamily="18" charset="0"/>
              </a:rPr>
              <a:t>src</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url</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('custom.ttf')</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7900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
                                        </p:tgtEl>
                                        <p:attrNameLst>
                                          <p:attrName>fillcolor</p:attrName>
                                        </p:attrNameLst>
                                      </p:cBhvr>
                                      <p:to>
                                        <a:srgbClr val="00BCF2"/>
                                      </p:to>
                                    </p:animClr>
                                    <p:set>
                                      <p:cBhvr>
                                        <p:cTn id="7" dur="500" fill="hold"/>
                                        <p:tgtEl>
                                          <p:spTgt spid="9"/>
                                        </p:tgtEl>
                                        <p:attrNameLst>
                                          <p:attrName>fill.type</p:attrName>
                                        </p:attrNameLst>
                                      </p:cBhvr>
                                      <p:to>
                                        <p:strVal val="solid"/>
                                      </p:to>
                                    </p:set>
                                    <p:set>
                                      <p:cBhvr>
                                        <p:cTn id="8" dur="500" fill="hold"/>
                                        <p:tgtEl>
                                          <p:spTgt spid="9"/>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8"/>
                                        </p:tgtEl>
                                        <p:attrNameLst>
                                          <p:attrName>fillcolor</p:attrName>
                                        </p:attrNameLst>
                                      </p:cBhvr>
                                      <p:to>
                                        <a:srgbClr val="00BCF2"/>
                                      </p:to>
                                    </p:animClr>
                                    <p:set>
                                      <p:cBhvr>
                                        <p:cTn id="11" dur="500" fill="hold"/>
                                        <p:tgtEl>
                                          <p:spTgt spid="8"/>
                                        </p:tgtEl>
                                        <p:attrNameLst>
                                          <p:attrName>fill.type</p:attrName>
                                        </p:attrNameLst>
                                      </p:cBhvr>
                                      <p:to>
                                        <p:strVal val="solid"/>
                                      </p:to>
                                    </p:set>
                                    <p:set>
                                      <p:cBhvr>
                                        <p:cTn id="12" dur="500" fill="hold"/>
                                        <p:tgtEl>
                                          <p:spTgt spid="8"/>
                                        </p:tgtEl>
                                        <p:attrNameLst>
                                          <p:attrName>fill.on</p:attrName>
                                        </p:attrNameLst>
                                      </p:cBhvr>
                                      <p:to>
                                        <p:strVal val="true"/>
                                      </p:to>
                                    </p:set>
                                  </p:childTnLst>
                                </p:cTn>
                              </p:par>
                              <p:par>
                                <p:cTn id="13" presetID="26" presetClass="emph" presetSubtype="0" fill="hold" nodeType="withEffect">
                                  <p:stCondLst>
                                    <p:cond delay="0"/>
                                  </p:stCondLst>
                                  <p:childTnLst>
                                    <p:animEffect transition="out" filter="fade">
                                      <p:cBhvr>
                                        <p:cTn id="14" dur="500" tmFilter="0, 0; .2, .5; .8, .5; 1, 0"/>
                                        <p:tgtEl>
                                          <p:spTgt spid="14">
                                            <p:txEl>
                                              <p:pRg st="0" end="0"/>
                                            </p:txEl>
                                          </p:spTgt>
                                        </p:tgtEl>
                                      </p:cBhvr>
                                    </p:animEffect>
                                    <p:animScale>
                                      <p:cBhvr>
                                        <p:cTn id="15" dur="250" autoRev="1" fill="hold"/>
                                        <p:tgtEl>
                                          <p:spTgt spid="14">
                                            <p:txEl>
                                              <p:pRg st="0" end="0"/>
                                            </p:txEl>
                                          </p:spTgt>
                                        </p:tgtEl>
                                      </p:cBhvr>
                                      <p:by x="105000" y="105000"/>
                                    </p:animScale>
                                  </p:childTnLst>
                                </p:cTn>
                              </p:par>
                              <p:par>
                                <p:cTn id="16" presetID="26" presetClass="emph" presetSubtype="0" fill="hold" nodeType="withEffect">
                                  <p:stCondLst>
                                    <p:cond delay="0"/>
                                  </p:stCondLst>
                                  <p:childTnLst>
                                    <p:animEffect transition="out" filter="fade">
                                      <p:cBhvr>
                                        <p:cTn id="17" dur="500" tmFilter="0, 0; .2, .5; .8, .5; 1, 0"/>
                                        <p:tgtEl>
                                          <p:spTgt spid="13">
                                            <p:txEl>
                                              <p:pRg st="0" end="0"/>
                                            </p:txEl>
                                          </p:spTgt>
                                        </p:tgtEl>
                                      </p:cBhvr>
                                    </p:animEffect>
                                    <p:animScale>
                                      <p:cBhvr>
                                        <p:cTn id="18" dur="250" autoRev="1" fill="hold"/>
                                        <p:tgtEl>
                                          <p:spTgt spid="1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a:t>
            </a:r>
            <a:endParaRPr lang="en-US" dirty="0"/>
          </a:p>
        </p:txBody>
      </p:sp>
      <p:sp>
        <p:nvSpPr>
          <p:cNvPr id="2" name="Text Placeholder 1"/>
          <p:cNvSpPr>
            <a:spLocks noGrp="1"/>
          </p:cNvSpPr>
          <p:nvPr>
            <p:ph idx="4294967295"/>
          </p:nvPr>
        </p:nvSpPr>
        <p:spPr>
          <a:xfrm>
            <a:off x="685800" y="2557463"/>
            <a:ext cx="10725150" cy="4437062"/>
          </a:xfrm>
          <a:prstGeom prst="rect">
            <a:avLst/>
          </a:prstGeom>
        </p:spPr>
        <p:txBody>
          <a:bodyPr>
            <a:normAutofit/>
          </a:bodyPr>
          <a:lstStyle/>
          <a:p>
            <a:pPr marL="0" indent="0">
              <a:buNone/>
            </a:pPr>
            <a:r>
              <a:rPr lang="en-US" sz="2000" dirty="0" smtClean="0"/>
              <a:t>You have a web application.</a:t>
            </a:r>
          </a:p>
          <a:p>
            <a:pPr marL="0" indent="0">
              <a:buNone/>
            </a:pPr>
            <a:endParaRPr lang="en-US" sz="2000" dirty="0"/>
          </a:p>
          <a:p>
            <a:pPr marL="0" indent="0">
              <a:buNone/>
            </a:pPr>
            <a:r>
              <a:rPr lang="en-US" sz="2000" dirty="0" smtClean="0"/>
              <a:t>You need to ensure all textboxes that are required have a yellow background.</a:t>
            </a:r>
          </a:p>
          <a:p>
            <a:pPr marL="0" indent="0">
              <a:buNone/>
            </a:pPr>
            <a:endParaRPr lang="en-US" sz="2000" dirty="0"/>
          </a:p>
          <a:p>
            <a:pPr marL="0" indent="0">
              <a:buNone/>
            </a:pPr>
            <a:r>
              <a:rPr lang="en-US" sz="2000" dirty="0" smtClean="0"/>
              <a:t>What should you add to the </a:t>
            </a:r>
            <a:r>
              <a:rPr lang="en-US" sz="2000" dirty="0" err="1" smtClean="0"/>
              <a:t>stylesheet</a:t>
            </a:r>
            <a:r>
              <a:rPr lang="en-US" sz="2000" dirty="0"/>
              <a:t>?</a:t>
            </a:r>
          </a:p>
        </p:txBody>
      </p:sp>
      <p:sp>
        <p:nvSpPr>
          <p:cNvPr id="6" name="Rectangle 5"/>
          <p:cNvSpPr/>
          <p:nvPr/>
        </p:nvSpPr>
        <p:spPr bwMode="auto">
          <a:xfrm>
            <a:off x="1189092" y="6240463"/>
            <a:ext cx="91440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smtClean="0">
                <a:gradFill>
                  <a:gsLst>
                    <a:gs pos="0">
                      <a:srgbClr val="FFFFFF"/>
                    </a:gs>
                    <a:gs pos="100000">
                      <a:srgbClr val="FFFFFF"/>
                    </a:gs>
                  </a:gsLst>
                  <a:lin ang="5400000" scaled="0"/>
                </a:gradFill>
                <a:ea typeface="Segoe UI" pitchFamily="34" charset="0"/>
                <a:cs typeface="Segoe UI" pitchFamily="34" charset="0"/>
              </a:rPr>
              <a:t>d.</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189092" y="5783263"/>
            <a:ext cx="91440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c</a:t>
            </a:r>
            <a:r>
              <a:rPr lang="en-US" b="1" dirty="0" smtClean="0">
                <a:gradFill>
                  <a:gsLst>
                    <a:gs pos="0">
                      <a:srgbClr val="FFFFFF"/>
                    </a:gs>
                    <a:gs pos="100000">
                      <a:srgbClr val="FFFFFF"/>
                    </a:gs>
                  </a:gsLst>
                  <a:lin ang="5400000" scaled="0"/>
                </a:gradFill>
                <a:ea typeface="Segoe UI" pitchFamily="34" charset="0"/>
                <a:cs typeface="Segoe UI" pitchFamily="34" charset="0"/>
              </a:rPr>
              <a:t>.</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189092" y="5326037"/>
            <a:ext cx="91440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b</a:t>
            </a:r>
            <a:r>
              <a:rPr lang="en-US" b="1" dirty="0" smtClean="0">
                <a:gradFill>
                  <a:gsLst>
                    <a:gs pos="0">
                      <a:srgbClr val="FFFFFF"/>
                    </a:gs>
                    <a:gs pos="100000">
                      <a:srgbClr val="FFFFFF"/>
                    </a:gs>
                  </a:gsLst>
                  <a:lin ang="5400000" scaled="0"/>
                </a:gradFill>
                <a:ea typeface="Segoe UI" pitchFamily="34" charset="0"/>
                <a:cs typeface="Segoe UI" pitchFamily="34" charset="0"/>
              </a:rPr>
              <a:t>.</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189092" y="4868863"/>
            <a:ext cx="91440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smtClean="0">
                <a:gradFill>
                  <a:gsLst>
                    <a:gs pos="0">
                      <a:srgbClr val="FFFFFF"/>
                    </a:gs>
                    <a:gs pos="100000">
                      <a:srgbClr val="FFFFFF"/>
                    </a:gs>
                  </a:gsLst>
                  <a:lin ang="5400000" scaled="0"/>
                </a:gradFill>
                <a:ea typeface="Segoe UI" pitchFamily="34" charset="0"/>
                <a:cs typeface="Segoe UI" pitchFamily="34" charset="0"/>
              </a:rPr>
              <a:t>a.</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149132" y="6240463"/>
            <a:ext cx="8183880" cy="457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pPr>
            <a:r>
              <a:rPr lang="en-US" sz="1600" dirty="0" err="1">
                <a:solidFill>
                  <a:srgbClr val="800000"/>
                </a:solidFill>
                <a:latin typeface="Consolas" panose="020B0609020204030204" pitchFamily="49" charset="0"/>
                <a:ea typeface="Calibri" panose="020F0502020204030204" pitchFamily="34" charset="0"/>
                <a:cs typeface="Times New Roman" panose="02020603050405020304" pitchFamily="18" charset="0"/>
              </a:rPr>
              <a:t>input:invalid</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6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background-color</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yellow</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p:cNvSpPr/>
          <p:nvPr/>
        </p:nvSpPr>
        <p:spPr bwMode="auto">
          <a:xfrm>
            <a:off x="2149132" y="5783263"/>
            <a:ext cx="818388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pPr>
            <a:r>
              <a:rPr lang="en-US" sz="1600" dirty="0" err="1">
                <a:solidFill>
                  <a:srgbClr val="800000"/>
                </a:solidFill>
                <a:latin typeface="Consolas" panose="020B0609020204030204" pitchFamily="49" charset="0"/>
                <a:ea typeface="Calibri" panose="020F0502020204030204" pitchFamily="34" charset="0"/>
                <a:cs typeface="Times New Roman" panose="02020603050405020304" pitchFamily="18" charset="0"/>
              </a:rPr>
              <a:t>input#required</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6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background-color</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yellow</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p:cNvSpPr/>
          <p:nvPr/>
        </p:nvSpPr>
        <p:spPr bwMode="auto">
          <a:xfrm>
            <a:off x="2149132" y="5326037"/>
            <a:ext cx="818388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pPr>
            <a:r>
              <a:rPr lang="en-US" sz="1600" dirty="0" err="1">
                <a:solidFill>
                  <a:srgbClr val="800000"/>
                </a:solidFill>
                <a:latin typeface="Consolas" panose="020B0609020204030204" pitchFamily="49" charset="0"/>
                <a:ea typeface="Calibri" panose="020F0502020204030204" pitchFamily="34" charset="0"/>
                <a:cs typeface="Times New Roman" panose="02020603050405020304" pitchFamily="18" charset="0"/>
              </a:rPr>
              <a:t>input:required</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6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background-color</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yellow</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p:cNvSpPr/>
          <p:nvPr/>
        </p:nvSpPr>
        <p:spPr bwMode="auto">
          <a:xfrm>
            <a:off x="2149132" y="4868863"/>
            <a:ext cx="818388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pPr>
            <a:r>
              <a:rPr lang="en-US" sz="1600" dirty="0" err="1">
                <a:solidFill>
                  <a:srgbClr val="800000"/>
                </a:solidFill>
                <a:latin typeface="Consolas" panose="020B0609020204030204" pitchFamily="49" charset="0"/>
                <a:ea typeface="Calibri" panose="020F0502020204030204" pitchFamily="34" charset="0"/>
                <a:cs typeface="Times New Roman" panose="02020603050405020304" pitchFamily="18" charset="0"/>
              </a:rPr>
              <a:t>input:valid</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6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background-color</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yellow</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defTabSz="932472" fontAlgn="base">
              <a:lnSpc>
                <a:spcPct val="90000"/>
              </a:lnSpc>
              <a:spcBef>
                <a:spcPct val="0"/>
              </a:spcBef>
              <a:spcAft>
                <a:spcPct val="0"/>
              </a:spcAft>
            </a:pPr>
            <a:endParaRPr lang="en-US" sz="1600" b="1" dirty="0">
              <a:solidFill>
                <a:srgbClr val="BA141A"/>
              </a:solidFill>
              <a:latin typeface="Consolas" panose="020B0609020204030204" pitchFamily="49" charset="0"/>
              <a:ea typeface="Segoe UI" pitchFamily="34" charset="0"/>
              <a:cs typeface="Consolas" panose="020B0609020204030204" pitchFamily="49" charset="0"/>
            </a:endParaRPr>
          </a:p>
        </p:txBody>
      </p:sp>
    </p:spTree>
    <p:extLst>
      <p:ext uri="{BB962C8B-B14F-4D97-AF65-F5344CB8AC3E}">
        <p14:creationId xmlns:p14="http://schemas.microsoft.com/office/powerpoint/2010/main" val="494025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8"/>
                                        </p:tgtEl>
                                        <p:attrNameLst>
                                          <p:attrName>fillcolor</p:attrName>
                                        </p:attrNameLst>
                                      </p:cBhvr>
                                      <p:to>
                                        <a:schemeClr val="accent2"/>
                                      </p:to>
                                    </p:animClr>
                                    <p:set>
                                      <p:cBhvr>
                                        <p:cTn id="7" dur="500" fill="hold"/>
                                        <p:tgtEl>
                                          <p:spTgt spid="8"/>
                                        </p:tgtEl>
                                        <p:attrNameLst>
                                          <p:attrName>fill.type</p:attrName>
                                        </p:attrNameLst>
                                      </p:cBhvr>
                                      <p:to>
                                        <p:strVal val="solid"/>
                                      </p:to>
                                    </p:set>
                                    <p:set>
                                      <p:cBhvr>
                                        <p:cTn id="8" dur="500" fill="hold"/>
                                        <p:tgtEl>
                                          <p:spTgt spid="8"/>
                                        </p:tgtEl>
                                        <p:attrNameLst>
                                          <p:attrName>fill.on</p:attrName>
                                        </p:attrNameLst>
                                      </p:cBhvr>
                                      <p:to>
                                        <p:strVal val="true"/>
                                      </p:to>
                                    </p:set>
                                  </p:childTnLst>
                                </p:cTn>
                              </p:par>
                              <p:par>
                                <p:cTn id="9" presetID="26" presetClass="emph" presetSubtype="0" fill="hold" nodeType="withEffect">
                                  <p:stCondLst>
                                    <p:cond delay="0"/>
                                  </p:stCondLst>
                                  <p:childTnLst>
                                    <p:animEffect transition="out" filter="fade">
                                      <p:cBhvr>
                                        <p:cTn id="10" dur="500" tmFilter="0, 0; .2, .5; .8, .5; 1, 0"/>
                                        <p:tgtEl>
                                          <p:spTgt spid="13">
                                            <p:txEl>
                                              <p:pRg st="0" end="0"/>
                                            </p:txEl>
                                          </p:spTgt>
                                        </p:tgtEl>
                                      </p:cBhvr>
                                    </p:animEffect>
                                    <p:animScale>
                                      <p:cBhvr>
                                        <p:cTn id="11" dur="250" autoRev="1" fill="hold"/>
                                        <p:tgtEl>
                                          <p:spTgt spid="1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HTML5 Objects</a:t>
            </a:r>
            <a:endParaRPr lang="en-US" dirty="0"/>
          </a:p>
        </p:txBody>
      </p:sp>
    </p:spTree>
    <p:extLst>
      <p:ext uri="{BB962C8B-B14F-4D97-AF65-F5344CB8AC3E}">
        <p14:creationId xmlns:p14="http://schemas.microsoft.com/office/powerpoint/2010/main" val="182445831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Audio/Video</a:t>
            </a:r>
            <a:endParaRPr lang="en-US" dirty="0"/>
          </a:p>
        </p:txBody>
      </p:sp>
      <p:sp>
        <p:nvSpPr>
          <p:cNvPr id="4" name="Text Placeholder 3"/>
          <p:cNvSpPr>
            <a:spLocks noGrp="1"/>
          </p:cNvSpPr>
          <p:nvPr>
            <p:ph idx="4294967295"/>
          </p:nvPr>
        </p:nvSpPr>
        <p:spPr>
          <a:xfrm>
            <a:off x="0" y="2906486"/>
            <a:ext cx="10091057" cy="3392714"/>
          </a:xfrm>
          <a:prstGeom prst="rect">
            <a:avLst/>
          </a:prstGeom>
        </p:spPr>
        <p:txBody>
          <a:bodyPr/>
          <a:lstStyle/>
          <a:p>
            <a:pPr marL="0" indent="0">
              <a:lnSpc>
                <a:spcPct val="107000"/>
              </a:lnSpc>
              <a:spcBef>
                <a:spcPts val="0"/>
              </a:spcBef>
              <a:buNone/>
            </a:pP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800" dirty="0">
                <a:solidFill>
                  <a:srgbClr val="800000"/>
                </a:solidFill>
                <a:latin typeface="Consolas" panose="020B0609020204030204" pitchFamily="49" charset="0"/>
                <a:ea typeface="Calibri" panose="020F0502020204030204" pitchFamily="34" charset="0"/>
                <a:cs typeface="Times New Roman" panose="02020603050405020304" pitchFamily="18" charset="0"/>
              </a:rPr>
              <a:t>video</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width</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="500"</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height</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="300"</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poster</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800" dirty="0" smtClean="0">
                <a:solidFill>
                  <a:srgbClr val="0000FF"/>
                </a:solidFill>
                <a:latin typeface="Consolas" panose="020B0609020204030204" pitchFamily="49" charset="0"/>
                <a:ea typeface="Calibri" panose="020F0502020204030204" pitchFamily="34" charset="0"/>
                <a:cs typeface="Times New Roman" panose="02020603050405020304" pitchFamily="18" charset="0"/>
              </a:rPr>
              <a:t>logo.jpg"</a:t>
            </a:r>
            <a:endParaRPr lang="en-US" sz="1800"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smtClean="0">
                <a:solidFill>
                  <a:srgbClr val="FF0000"/>
                </a:solidFill>
                <a:latin typeface="Consolas" panose="020B0609020204030204" pitchFamily="49" charset="0"/>
                <a:ea typeface="Calibri" panose="020F0502020204030204" pitchFamily="34" charset="0"/>
                <a:cs typeface="Times New Roman" panose="02020603050405020304" pitchFamily="18" charset="0"/>
              </a:rPr>
              <a:t>controls</a:t>
            </a:r>
            <a:r>
              <a:rPr lang="en-US" sz="18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smtClean="0">
                <a:solidFill>
                  <a:srgbClr val="FF0000"/>
                </a:solidFill>
                <a:latin typeface="Consolas" panose="020B0609020204030204" pitchFamily="49" charset="0"/>
                <a:ea typeface="Calibri" panose="020F0502020204030204" pitchFamily="34" charset="0"/>
                <a:cs typeface="Times New Roman" panose="02020603050405020304" pitchFamily="18" charset="0"/>
              </a:rPr>
              <a:t>autobuffer</a:t>
            </a:r>
            <a:r>
              <a:rPr lang="en-US" sz="18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smtClean="0">
                <a:solidFill>
                  <a:srgbClr val="FF0000"/>
                </a:solidFill>
                <a:latin typeface="Consolas" panose="020B0609020204030204" pitchFamily="49" charset="0"/>
                <a:ea typeface="Calibri" panose="020F0502020204030204" pitchFamily="34" charset="0"/>
                <a:cs typeface="Times New Roman" panose="02020603050405020304" pitchFamily="18" charset="0"/>
              </a:rPr>
              <a:t>autoplay</a:t>
            </a:r>
            <a:r>
              <a:rPr lang="en-US" sz="18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smtClean="0">
                <a:solidFill>
                  <a:srgbClr val="FF0000"/>
                </a:solidFill>
                <a:latin typeface="Consolas" panose="020B0609020204030204" pitchFamily="49" charset="0"/>
                <a:ea typeface="Calibri" panose="020F0502020204030204" pitchFamily="34" charset="0"/>
                <a:cs typeface="Times New Roman" panose="02020603050405020304" pitchFamily="18" charset="0"/>
              </a:rPr>
              <a:t>loop</a:t>
            </a:r>
            <a:r>
              <a:rPr lang="en-US" sz="18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smtClean="0">
                <a:solidFill>
                  <a:srgbClr val="FF0000"/>
                </a:solidFill>
                <a:latin typeface="Consolas" panose="020B0609020204030204" pitchFamily="49" charset="0"/>
                <a:ea typeface="Calibri" panose="020F0502020204030204" pitchFamily="34" charset="0"/>
                <a:cs typeface="Times New Roman" panose="02020603050405020304" pitchFamily="18" charset="0"/>
              </a:rPr>
              <a:t>mute</a:t>
            </a:r>
            <a:r>
              <a:rPr lang="en-US" sz="1800" dirty="0" smtClean="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800"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800" dirty="0">
                <a:solidFill>
                  <a:srgbClr val="800000"/>
                </a:solidFill>
                <a:latin typeface="Consolas" panose="020B0609020204030204" pitchFamily="49" charset="0"/>
                <a:ea typeface="Calibri" panose="020F0502020204030204" pitchFamily="34" charset="0"/>
                <a:cs typeface="Times New Roman" panose="02020603050405020304" pitchFamily="18" charset="0"/>
              </a:rPr>
              <a:t>source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FF0000"/>
                </a:solidFill>
                <a:latin typeface="Consolas" panose="020B0609020204030204" pitchFamily="49" charset="0"/>
                <a:ea typeface="Calibri" panose="020F0502020204030204" pitchFamily="34" charset="0"/>
                <a:cs typeface="Times New Roman" panose="02020603050405020304" pitchFamily="18" charset="0"/>
              </a:rPr>
              <a:t>src</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="Video.mp4"</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type</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="video/mp4"</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800" dirty="0">
                <a:solidFill>
                  <a:srgbClr val="800000"/>
                </a:solidFill>
                <a:latin typeface="Consolas" panose="020B0609020204030204" pitchFamily="49" charset="0"/>
                <a:ea typeface="Calibri" panose="020F0502020204030204" pitchFamily="34" charset="0"/>
                <a:cs typeface="Times New Roman" panose="02020603050405020304" pitchFamily="18" charset="0"/>
              </a:rPr>
              <a:t>source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FF0000"/>
                </a:solidFill>
                <a:latin typeface="Consolas" panose="020B0609020204030204" pitchFamily="49" charset="0"/>
                <a:ea typeface="Calibri" panose="020F0502020204030204" pitchFamily="34" charset="0"/>
                <a:cs typeface="Times New Roman" panose="02020603050405020304" pitchFamily="18" charset="0"/>
              </a:rPr>
              <a:t>src</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="Video.ogg"</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type</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="video/</a:t>
            </a:r>
            <a:r>
              <a:rPr lang="en-US" sz="18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ogg</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800" dirty="0">
                <a:solidFill>
                  <a:srgbClr val="800000"/>
                </a:solidFill>
                <a:latin typeface="Consolas" panose="020B0609020204030204" pitchFamily="49" charset="0"/>
                <a:ea typeface="Calibri" panose="020F0502020204030204" pitchFamily="34" charset="0"/>
                <a:cs typeface="Times New Roman" panose="02020603050405020304" pitchFamily="18" charset="0"/>
              </a:rPr>
              <a:t>video</a:t>
            </a:r>
            <a:r>
              <a:rPr lang="en-US" sz="1800" dirty="0" smtClean="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3072752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Video</a:t>
            </a:r>
            <a:endParaRPr lang="en-US" dirty="0"/>
          </a:p>
        </p:txBody>
      </p:sp>
    </p:spTree>
    <p:extLst>
      <p:ext uri="{BB962C8B-B14F-4D97-AF65-F5344CB8AC3E}">
        <p14:creationId xmlns:p14="http://schemas.microsoft.com/office/powerpoint/2010/main" val="294412802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Cache</a:t>
            </a:r>
            <a:endParaRPr lang="en-US" dirty="0"/>
          </a:p>
        </p:txBody>
      </p:sp>
      <p:sp>
        <p:nvSpPr>
          <p:cNvPr id="2" name="Text Placeholder 1"/>
          <p:cNvSpPr>
            <a:spLocks noGrp="1"/>
          </p:cNvSpPr>
          <p:nvPr>
            <p:ph idx="4294967295"/>
          </p:nvPr>
        </p:nvSpPr>
        <p:spPr>
          <a:xfrm>
            <a:off x="0" y="2367642"/>
            <a:ext cx="10531929" cy="3931557"/>
          </a:xfrm>
          <a:prstGeom prst="rect">
            <a:avLst/>
          </a:prstGeom>
        </p:spPr>
        <p:txBody>
          <a:bodyPr>
            <a:normAutofit/>
          </a:bodyPr>
          <a:lstStyle/>
          <a:p>
            <a:pPr marL="0" indent="0">
              <a:buNone/>
            </a:pPr>
            <a:r>
              <a:rPr lang="en-US" sz="1800" dirty="0">
                <a:solidFill>
                  <a:schemeClr val="tx1"/>
                </a:solidFill>
                <a:highlight>
                  <a:srgbClr val="FFFFFF"/>
                </a:highlight>
                <a:latin typeface="Consolas" panose="020B0609020204030204" pitchFamily="49" charset="0"/>
              </a:rPr>
              <a:t>CACHE MANIFEST</a:t>
            </a:r>
          </a:p>
          <a:p>
            <a:pPr marL="0" indent="0">
              <a:buNone/>
            </a:pPr>
            <a:r>
              <a:rPr lang="en-US" sz="1800" dirty="0">
                <a:solidFill>
                  <a:schemeClr val="tx1"/>
                </a:solidFill>
                <a:highlight>
                  <a:srgbClr val="FFFFFF"/>
                </a:highlight>
                <a:latin typeface="Consolas" panose="020B0609020204030204" pitchFamily="49" charset="0"/>
              </a:rPr>
              <a:t>#VERSION 1.0</a:t>
            </a:r>
          </a:p>
          <a:p>
            <a:pPr marL="0" indent="0">
              <a:buNone/>
            </a:pPr>
            <a:endParaRPr lang="en-US" sz="1800" dirty="0">
              <a:solidFill>
                <a:schemeClr val="tx1"/>
              </a:solidFill>
              <a:highlight>
                <a:srgbClr val="FFFFFF"/>
              </a:highlight>
              <a:latin typeface="Consolas" panose="020B0609020204030204" pitchFamily="49" charset="0"/>
            </a:endParaRPr>
          </a:p>
          <a:p>
            <a:pPr marL="0" indent="0">
              <a:buNone/>
            </a:pPr>
            <a:r>
              <a:rPr lang="en-US" sz="1800" dirty="0">
                <a:solidFill>
                  <a:schemeClr val="tx1"/>
                </a:solidFill>
                <a:highlight>
                  <a:srgbClr val="FFFFFF"/>
                </a:highlight>
                <a:latin typeface="Consolas" panose="020B0609020204030204" pitchFamily="49" charset="0"/>
              </a:rPr>
              <a:t>CACHE:</a:t>
            </a:r>
          </a:p>
          <a:p>
            <a:pPr marL="0" indent="0">
              <a:buNone/>
            </a:pPr>
            <a:r>
              <a:rPr lang="en-US" sz="1800" dirty="0">
                <a:solidFill>
                  <a:schemeClr val="tx1"/>
                </a:solidFill>
                <a:highlight>
                  <a:srgbClr val="FFFFFF"/>
                </a:highlight>
                <a:latin typeface="Consolas" panose="020B0609020204030204" pitchFamily="49" charset="0"/>
              </a:rPr>
              <a:t>/index.html/styles/site.css</a:t>
            </a:r>
          </a:p>
          <a:p>
            <a:pPr marL="0" indent="0">
              <a:buNone/>
            </a:pPr>
            <a:r>
              <a:rPr lang="en-US" sz="1800" dirty="0">
                <a:solidFill>
                  <a:schemeClr val="tx1"/>
                </a:solidFill>
                <a:highlight>
                  <a:srgbClr val="FFFFFF"/>
                </a:highlight>
                <a:latin typeface="Consolas" panose="020B0609020204030204" pitchFamily="49" charset="0"/>
              </a:rPr>
              <a:t>/images/logo.jpg</a:t>
            </a:r>
          </a:p>
          <a:p>
            <a:pPr marL="0" indent="0">
              <a:buNone/>
            </a:pPr>
            <a:endParaRPr lang="en-US" sz="1800" dirty="0">
              <a:solidFill>
                <a:schemeClr val="tx1"/>
              </a:solidFill>
              <a:highlight>
                <a:srgbClr val="FFFFFF"/>
              </a:highlight>
              <a:latin typeface="Consolas" panose="020B0609020204030204" pitchFamily="49" charset="0"/>
            </a:endParaRPr>
          </a:p>
          <a:p>
            <a:pPr marL="0" indent="0">
              <a:buNone/>
            </a:pPr>
            <a:r>
              <a:rPr lang="en-US" sz="1800" dirty="0">
                <a:solidFill>
                  <a:schemeClr val="tx1"/>
                </a:solidFill>
                <a:highlight>
                  <a:srgbClr val="FFFFFF"/>
                </a:highlight>
                <a:latin typeface="Consolas" panose="020B0609020204030204" pitchFamily="49" charset="0"/>
              </a:rPr>
              <a:t>NETWORK:</a:t>
            </a:r>
          </a:p>
          <a:p>
            <a:pPr marL="0" indent="0">
              <a:buNone/>
            </a:pPr>
            <a:r>
              <a:rPr lang="en-US" sz="1800" dirty="0">
                <a:solidFill>
                  <a:schemeClr val="tx1"/>
                </a:solidFill>
                <a:highlight>
                  <a:srgbClr val="FFFFFF"/>
                </a:highlight>
                <a:latin typeface="Consolas" panose="020B0609020204030204" pitchFamily="49" charset="0"/>
              </a:rPr>
              <a:t>/members</a:t>
            </a:r>
          </a:p>
          <a:p>
            <a:pPr marL="0" indent="0">
              <a:buNone/>
            </a:pPr>
            <a:endParaRPr lang="en-US" sz="1800" dirty="0">
              <a:solidFill>
                <a:schemeClr val="tx1"/>
              </a:solidFill>
              <a:highlight>
                <a:srgbClr val="FFFFFF"/>
              </a:highlight>
              <a:latin typeface="Consolas" panose="020B0609020204030204" pitchFamily="49" charset="0"/>
            </a:endParaRPr>
          </a:p>
          <a:p>
            <a:pPr marL="0" indent="0">
              <a:buNone/>
            </a:pPr>
            <a:r>
              <a:rPr lang="en-US" sz="1800" dirty="0">
                <a:solidFill>
                  <a:schemeClr val="tx1"/>
                </a:solidFill>
                <a:highlight>
                  <a:srgbClr val="FFFFFF"/>
                </a:highlight>
                <a:latin typeface="Consolas" panose="020B0609020204030204" pitchFamily="49" charset="0"/>
              </a:rPr>
              <a:t>FALLBACK:</a:t>
            </a:r>
          </a:p>
          <a:p>
            <a:pPr marL="0" indent="0">
              <a:buNone/>
            </a:pPr>
            <a:r>
              <a:rPr lang="en-US" sz="1800" dirty="0">
                <a:solidFill>
                  <a:schemeClr val="tx1"/>
                </a:solidFill>
                <a:highlight>
                  <a:srgbClr val="FFFFFF"/>
                </a:highlight>
                <a:latin typeface="Consolas" panose="020B0609020204030204" pitchFamily="49" charset="0"/>
              </a:rPr>
              <a:t>/details/  /offline.html</a:t>
            </a:r>
            <a:endParaRPr lang="en-US" sz="1800" dirty="0">
              <a:solidFill>
                <a:schemeClr val="tx1"/>
              </a:solidFill>
            </a:endParaRPr>
          </a:p>
        </p:txBody>
      </p:sp>
    </p:spTree>
    <p:extLst>
      <p:ext uri="{BB962C8B-B14F-4D97-AF65-F5344CB8AC3E}">
        <p14:creationId xmlns:p14="http://schemas.microsoft.com/office/powerpoint/2010/main" val="121839066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286000"/>
            <a:ext cx="11887200" cy="2612571"/>
          </a:xfrm>
          <a:prstGeom prst="rect">
            <a:avLst/>
          </a:prstGeom>
        </p:spPr>
        <p:txBody>
          <a:bodyPr/>
          <a:lstStyle/>
          <a:p>
            <a:pPr marL="0" indent="0">
              <a:lnSpc>
                <a:spcPct val="107000"/>
              </a:lnSpc>
              <a:spcBef>
                <a:spcPts val="0"/>
              </a:spcBef>
              <a:buNone/>
            </a:pPr>
            <a:r>
              <a:rPr lang="en-US" sz="18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download new application cache</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applicationCache.Update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wait for the data to be downloaded, then swap cache</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if</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applicationCache.status</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4)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applicationCache.swapCache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r>
              <a:rPr lang="en-US" sz="18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2"/>
          <p:cNvSpPr>
            <a:spLocks noGrp="1"/>
          </p:cNvSpPr>
          <p:nvPr>
            <p:ph type="title"/>
          </p:nvPr>
        </p:nvSpPr>
        <p:spPr/>
        <p:txBody>
          <a:bodyPr/>
          <a:lstStyle/>
          <a:p>
            <a:r>
              <a:rPr lang="en-US" dirty="0" smtClean="0"/>
              <a:t>Updating Application Cache</a:t>
            </a:r>
            <a:endParaRPr lang="en-US" dirty="0"/>
          </a:p>
        </p:txBody>
      </p:sp>
    </p:spTree>
    <p:extLst>
      <p:ext uri="{BB962C8B-B14F-4D97-AF65-F5344CB8AC3E}">
        <p14:creationId xmlns:p14="http://schemas.microsoft.com/office/powerpoint/2010/main" val="136168894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269009" y="2128596"/>
            <a:ext cx="183369" cy="186521"/>
          </a:xfrm>
          <a:prstGeom prst="rect">
            <a:avLst/>
          </a:prstGeom>
          <a:noFill/>
          <a:ln w="3175">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269009" y="2125663"/>
            <a:ext cx="4526280" cy="22402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smtClean="0">
                <a:gradFill>
                  <a:gsLst>
                    <a:gs pos="0">
                      <a:srgbClr val="FFFFFF"/>
                    </a:gs>
                    <a:gs pos="100000">
                      <a:srgbClr val="FFFFFF"/>
                    </a:gs>
                  </a:gsLst>
                  <a:lin ang="5400000" scaled="0"/>
                </a:gradFill>
                <a:ea typeface="Segoe UI" pitchFamily="34" charset="0"/>
                <a:cs typeface="Segoe UI" pitchFamily="34" charset="0"/>
              </a:rPr>
              <a:t>Methods</a:t>
            </a:r>
          </a:p>
          <a:p>
            <a:pP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getCurrentPosition</a:t>
            </a:r>
            <a:endParaRPr lang="en-US"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watchPosition</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268766" y="4411347"/>
            <a:ext cx="4526280" cy="2286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smtClean="0">
                <a:gradFill>
                  <a:gsLst>
                    <a:gs pos="0">
                      <a:srgbClr val="FFFFFF"/>
                    </a:gs>
                    <a:gs pos="100000">
                      <a:srgbClr val="FFFFFF"/>
                    </a:gs>
                  </a:gsLst>
                  <a:lin ang="5400000" scaled="0"/>
                </a:gradFill>
                <a:ea typeface="Segoe UI" pitchFamily="34" charset="0"/>
                <a:cs typeface="Segoe UI" pitchFamily="34" charset="0"/>
              </a:rPr>
              <a:t>Options</a:t>
            </a:r>
          </a:p>
          <a:p>
            <a:pP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enableHighAccuracy</a:t>
            </a:r>
            <a:endParaRPr lang="en-US"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maximumAge</a:t>
            </a:r>
            <a:endParaRPr lang="en-US"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timeout</a:t>
            </a:r>
          </a:p>
        </p:txBody>
      </p:sp>
      <p:sp>
        <p:nvSpPr>
          <p:cNvPr id="31" name="Rectangle 30"/>
          <p:cNvSpPr/>
          <p:nvPr/>
        </p:nvSpPr>
        <p:spPr bwMode="auto">
          <a:xfrm>
            <a:off x="4870681" y="2124075"/>
            <a:ext cx="4572000" cy="4572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smtClean="0">
                <a:gradFill>
                  <a:gsLst>
                    <a:gs pos="0">
                      <a:srgbClr val="FFFFFF"/>
                    </a:gs>
                    <a:gs pos="100000">
                      <a:srgbClr val="FFFFFF"/>
                    </a:gs>
                  </a:gsLst>
                  <a:lin ang="5400000" scaled="0"/>
                </a:gradFill>
                <a:ea typeface="Segoe UI" pitchFamily="34" charset="0"/>
                <a:cs typeface="Segoe UI" pitchFamily="34" charset="0"/>
              </a:rPr>
              <a:t>Return Data</a:t>
            </a:r>
          </a:p>
          <a:p>
            <a:pP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latitude</a:t>
            </a:r>
          </a:p>
          <a:p>
            <a:pPr defTabSz="932472"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longitude</a:t>
            </a:r>
          </a:p>
          <a:p>
            <a:pP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a:t>
            </a:r>
            <a:r>
              <a:rPr lang="en-US" dirty="0" smtClean="0">
                <a:gradFill>
                  <a:gsLst>
                    <a:gs pos="0">
                      <a:srgbClr val="FFFFFF"/>
                    </a:gs>
                    <a:gs pos="100000">
                      <a:srgbClr val="FFFFFF"/>
                    </a:gs>
                  </a:gsLst>
                  <a:lin ang="5400000" scaled="0"/>
                </a:gradFill>
                <a:ea typeface="Segoe UI" pitchFamily="34" charset="0"/>
                <a:cs typeface="Segoe UI" pitchFamily="34" charset="0"/>
              </a:rPr>
              <a:t>ccuracy</a:t>
            </a:r>
          </a:p>
          <a:p>
            <a:pPr defTabSz="932472"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Altitude</a:t>
            </a:r>
          </a:p>
          <a:p>
            <a:pPr defTabSz="932472"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altitudeAccuracy</a:t>
            </a:r>
            <a:endParaRPr lang="en-US"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heading</a:t>
            </a:r>
          </a:p>
          <a:p>
            <a:pPr defTabSz="932472"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speed</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err="1" smtClean="0"/>
              <a:t>Geolocation</a:t>
            </a:r>
            <a:endParaRPr lang="en-US" dirty="0"/>
          </a:p>
        </p:txBody>
      </p:sp>
    </p:spTree>
    <p:extLst>
      <p:ext uri="{BB962C8B-B14F-4D97-AF65-F5344CB8AC3E}">
        <p14:creationId xmlns:p14="http://schemas.microsoft.com/office/powerpoint/2010/main" val="163435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a:t>
            </a:r>
            <a:endParaRPr lang="en-US" dirty="0"/>
          </a:p>
        </p:txBody>
      </p:sp>
      <p:sp>
        <p:nvSpPr>
          <p:cNvPr id="2" name="Text Placeholder 1"/>
          <p:cNvSpPr>
            <a:spLocks noGrp="1"/>
          </p:cNvSpPr>
          <p:nvPr>
            <p:ph idx="4294967295"/>
          </p:nvPr>
        </p:nvSpPr>
        <p:spPr>
          <a:xfrm>
            <a:off x="-1" y="2204356"/>
            <a:ext cx="12164204" cy="4094843"/>
          </a:xfrm>
          <a:prstGeom prst="rect">
            <a:avLst/>
          </a:prstGeom>
        </p:spPr>
        <p:txBody>
          <a:bodyPr>
            <a:normAutofit/>
          </a:bodyPr>
          <a:lstStyle/>
          <a:p>
            <a:pPr marL="0" indent="0">
              <a:buNone/>
            </a:pPr>
            <a:r>
              <a:rPr lang="en-US" sz="2000" dirty="0" smtClean="0"/>
              <a:t>You have an e-commerce application.</a:t>
            </a:r>
          </a:p>
          <a:p>
            <a:pPr marL="0" indent="0">
              <a:buNone/>
            </a:pPr>
            <a:endParaRPr lang="en-US" sz="2000" dirty="0"/>
          </a:p>
          <a:p>
            <a:pPr marL="0" indent="0">
              <a:buNone/>
            </a:pPr>
            <a:r>
              <a:rPr lang="en-US" sz="2000" dirty="0" smtClean="0"/>
              <a:t>You need to store information about the product the user is currently viewing in the browser.  You need to ensure this information is not shared across tabs in the browser.</a:t>
            </a:r>
          </a:p>
          <a:p>
            <a:pPr marL="0" indent="0">
              <a:buNone/>
            </a:pPr>
            <a:endParaRPr lang="en-US" sz="2000" dirty="0"/>
          </a:p>
          <a:p>
            <a:pPr marL="0" indent="0">
              <a:buNone/>
            </a:pPr>
            <a:r>
              <a:rPr lang="en-US" sz="2000" dirty="0" smtClean="0"/>
              <a:t>What object should you use?</a:t>
            </a:r>
            <a:endParaRPr lang="en-US" sz="2000" dirty="0"/>
          </a:p>
        </p:txBody>
      </p:sp>
      <p:sp>
        <p:nvSpPr>
          <p:cNvPr id="6" name="Rectangle 5"/>
          <p:cNvSpPr/>
          <p:nvPr/>
        </p:nvSpPr>
        <p:spPr bwMode="auto">
          <a:xfrm>
            <a:off x="1189092" y="6240463"/>
            <a:ext cx="91440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smtClean="0">
                <a:gradFill>
                  <a:gsLst>
                    <a:gs pos="0">
                      <a:srgbClr val="FFFFFF"/>
                    </a:gs>
                    <a:gs pos="100000">
                      <a:srgbClr val="FFFFFF"/>
                    </a:gs>
                  </a:gsLst>
                  <a:lin ang="5400000" scaled="0"/>
                </a:gradFill>
                <a:ea typeface="Segoe UI" pitchFamily="34" charset="0"/>
                <a:cs typeface="Segoe UI" pitchFamily="34" charset="0"/>
              </a:rPr>
              <a:t>d.</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189092" y="5783263"/>
            <a:ext cx="91440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c</a:t>
            </a:r>
            <a:r>
              <a:rPr lang="en-US" b="1" dirty="0" smtClean="0">
                <a:gradFill>
                  <a:gsLst>
                    <a:gs pos="0">
                      <a:srgbClr val="FFFFFF"/>
                    </a:gs>
                    <a:gs pos="100000">
                      <a:srgbClr val="FFFFFF"/>
                    </a:gs>
                  </a:gsLst>
                  <a:lin ang="5400000" scaled="0"/>
                </a:gradFill>
                <a:ea typeface="Segoe UI" pitchFamily="34" charset="0"/>
                <a:cs typeface="Segoe UI" pitchFamily="34" charset="0"/>
              </a:rPr>
              <a:t>.</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189092" y="5326037"/>
            <a:ext cx="91440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b</a:t>
            </a:r>
            <a:r>
              <a:rPr lang="en-US" b="1" dirty="0" smtClean="0">
                <a:gradFill>
                  <a:gsLst>
                    <a:gs pos="0">
                      <a:srgbClr val="FFFFFF"/>
                    </a:gs>
                    <a:gs pos="100000">
                      <a:srgbClr val="FFFFFF"/>
                    </a:gs>
                  </a:gsLst>
                  <a:lin ang="5400000" scaled="0"/>
                </a:gradFill>
                <a:ea typeface="Segoe UI" pitchFamily="34" charset="0"/>
                <a:cs typeface="Segoe UI" pitchFamily="34" charset="0"/>
              </a:rPr>
              <a:t>.</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189092" y="4868863"/>
            <a:ext cx="91440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smtClean="0">
                <a:gradFill>
                  <a:gsLst>
                    <a:gs pos="0">
                      <a:srgbClr val="FFFFFF"/>
                    </a:gs>
                    <a:gs pos="100000">
                      <a:srgbClr val="FFFFFF"/>
                    </a:gs>
                  </a:gsLst>
                  <a:lin ang="5400000" scaled="0"/>
                </a:gradFill>
                <a:ea typeface="Segoe UI" pitchFamily="34" charset="0"/>
                <a:cs typeface="Segoe UI" pitchFamily="34" charset="0"/>
              </a:rPr>
              <a:t>a.</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149132" y="6240463"/>
            <a:ext cx="8183880" cy="457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pPr>
            <a:r>
              <a:rPr lang="en-US" sz="1600" dirty="0" smtClean="0">
                <a:solidFill>
                  <a:srgbClr val="800000"/>
                </a:solidFill>
                <a:latin typeface="Consolas" panose="020B0609020204030204" pitchFamily="49" charset="0"/>
                <a:ea typeface="Calibri" panose="020F0502020204030204" pitchFamily="34" charset="0"/>
                <a:cs typeface="Times New Roman" panose="02020603050405020304" pitchFamily="18" charset="0"/>
              </a:rPr>
              <a:t>ASP.NET Session object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p:cNvSpPr/>
          <p:nvPr/>
        </p:nvSpPr>
        <p:spPr bwMode="auto">
          <a:xfrm>
            <a:off x="2149132" y="5783263"/>
            <a:ext cx="818388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pPr>
            <a:r>
              <a:rPr lang="en-US" sz="1600" dirty="0" smtClean="0">
                <a:solidFill>
                  <a:srgbClr val="800000"/>
                </a:solidFill>
                <a:latin typeface="Consolas" panose="020B0609020204030204" pitchFamily="49" charset="0"/>
                <a:ea typeface="Calibri" panose="020F0502020204030204" pitchFamily="34" charset="0"/>
                <a:cs typeface="Times New Roman" panose="02020603050405020304" pitchFamily="18" charset="0"/>
              </a:rPr>
              <a:t>Cookies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p:cNvSpPr/>
          <p:nvPr/>
        </p:nvSpPr>
        <p:spPr bwMode="auto">
          <a:xfrm>
            <a:off x="2149132" y="5326037"/>
            <a:ext cx="818388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pPr>
            <a:r>
              <a:rPr lang="en-US" sz="1600" dirty="0" err="1" smtClean="0">
                <a:solidFill>
                  <a:srgbClr val="800000"/>
                </a:solidFill>
                <a:latin typeface="Consolas" panose="020B0609020204030204" pitchFamily="49" charset="0"/>
                <a:ea typeface="Calibri" panose="020F0502020204030204" pitchFamily="34" charset="0"/>
                <a:cs typeface="Times New Roman" panose="02020603050405020304" pitchFamily="18" charset="0"/>
              </a:rPr>
              <a:t>sessionStorage</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p:cNvSpPr/>
          <p:nvPr/>
        </p:nvSpPr>
        <p:spPr bwMode="auto">
          <a:xfrm>
            <a:off x="2149132" y="4868863"/>
            <a:ext cx="818388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pPr>
            <a:r>
              <a:rPr lang="en-US" sz="1600" dirty="0" err="1" smtClean="0">
                <a:solidFill>
                  <a:srgbClr val="800000"/>
                </a:solidFill>
                <a:latin typeface="Consolas" panose="020B0609020204030204" pitchFamily="49" charset="0"/>
                <a:ea typeface="Calibri" panose="020F0502020204030204" pitchFamily="34" charset="0"/>
                <a:cs typeface="Times New Roman" panose="02020603050405020304" pitchFamily="18" charset="0"/>
              </a:rPr>
              <a:t>localStorage</a:t>
            </a:r>
            <a:endParaRPr lang="en-US" sz="1600" b="1" dirty="0">
              <a:solidFill>
                <a:srgbClr val="BA141A"/>
              </a:solidFill>
              <a:latin typeface="Consolas" panose="020B0609020204030204" pitchFamily="49" charset="0"/>
              <a:ea typeface="Segoe UI" pitchFamily="34" charset="0"/>
              <a:cs typeface="Consolas" panose="020B0609020204030204" pitchFamily="49" charset="0"/>
            </a:endParaRPr>
          </a:p>
        </p:txBody>
      </p:sp>
    </p:spTree>
    <p:extLst>
      <p:ext uri="{BB962C8B-B14F-4D97-AF65-F5344CB8AC3E}">
        <p14:creationId xmlns:p14="http://schemas.microsoft.com/office/powerpoint/2010/main" val="3424612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8"/>
                                        </p:tgtEl>
                                        <p:attrNameLst>
                                          <p:attrName>fillcolor</p:attrName>
                                        </p:attrNameLst>
                                      </p:cBhvr>
                                      <p:to>
                                        <a:schemeClr val="accent2"/>
                                      </p:to>
                                    </p:animClr>
                                    <p:set>
                                      <p:cBhvr>
                                        <p:cTn id="7" dur="500" fill="hold"/>
                                        <p:tgtEl>
                                          <p:spTgt spid="8"/>
                                        </p:tgtEl>
                                        <p:attrNameLst>
                                          <p:attrName>fill.type</p:attrName>
                                        </p:attrNameLst>
                                      </p:cBhvr>
                                      <p:to>
                                        <p:strVal val="solid"/>
                                      </p:to>
                                    </p:set>
                                    <p:set>
                                      <p:cBhvr>
                                        <p:cTn id="8" dur="500" fill="hold"/>
                                        <p:tgtEl>
                                          <p:spTgt spid="8"/>
                                        </p:tgtEl>
                                        <p:attrNameLst>
                                          <p:attrName>fill.on</p:attrName>
                                        </p:attrNameLst>
                                      </p:cBhvr>
                                      <p:to>
                                        <p:strVal val="true"/>
                                      </p:to>
                                    </p:set>
                                  </p:childTnLst>
                                </p:cTn>
                              </p:par>
                              <p:par>
                                <p:cTn id="9" presetID="26" presetClass="emph" presetSubtype="0" fill="hold" nodeType="withEffect">
                                  <p:stCondLst>
                                    <p:cond delay="0"/>
                                  </p:stCondLst>
                                  <p:childTnLst>
                                    <p:animEffect transition="out" filter="fade">
                                      <p:cBhvr>
                                        <p:cTn id="10" dur="500" tmFilter="0, 0; .2, .5; .8, .5; 1, 0"/>
                                        <p:tgtEl>
                                          <p:spTgt spid="13">
                                            <p:txEl>
                                              <p:pRg st="0" end="0"/>
                                            </p:txEl>
                                          </p:spTgt>
                                        </p:tgtEl>
                                      </p:cBhvr>
                                    </p:animEffect>
                                    <p:animScale>
                                      <p:cBhvr>
                                        <p:cTn id="11" dur="250" autoRev="1" fill="hold"/>
                                        <p:tgtEl>
                                          <p:spTgt spid="1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en-US" dirty="0" smtClean="0"/>
              <a:t>Understand the objective domain for the 70-480 exam</a:t>
            </a:r>
          </a:p>
          <a:p>
            <a:r>
              <a:rPr lang="en-US" dirty="0" smtClean="0"/>
              <a:t>Review a selection of topics covered by the exam</a:t>
            </a:r>
          </a:p>
        </p:txBody>
      </p:sp>
      <p:sp>
        <p:nvSpPr>
          <p:cNvPr id="17" name="Title 16"/>
          <p:cNvSpPr>
            <a:spLocks noGrp="1"/>
          </p:cNvSpPr>
          <p:nvPr>
            <p:ph type="title"/>
          </p:nvPr>
        </p:nvSpPr>
        <p:spPr/>
        <p:txBody>
          <a:bodyPr/>
          <a:lstStyle/>
          <a:p>
            <a:r>
              <a:rPr lang="en-US" dirty="0" smtClean="0"/>
              <a:t>Session Objectives</a:t>
            </a:r>
            <a:endParaRPr lang="en-US" dirty="0"/>
          </a:p>
        </p:txBody>
      </p:sp>
    </p:spTree>
    <p:extLst>
      <p:ext uri="{BB962C8B-B14F-4D97-AF65-F5344CB8AC3E}">
        <p14:creationId xmlns:p14="http://schemas.microsoft.com/office/powerpoint/2010/main" val="120706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a:t>
            </a:r>
            <a:endParaRPr lang="en-US" dirty="0"/>
          </a:p>
        </p:txBody>
      </p:sp>
      <p:sp>
        <p:nvSpPr>
          <p:cNvPr id="2" name="Text Placeholder 1"/>
          <p:cNvSpPr>
            <a:spLocks noGrp="1"/>
          </p:cNvSpPr>
          <p:nvPr>
            <p:ph idx="4294967295"/>
          </p:nvPr>
        </p:nvSpPr>
        <p:spPr>
          <a:xfrm>
            <a:off x="0" y="2204356"/>
            <a:ext cx="12436475" cy="2664507"/>
          </a:xfrm>
          <a:prstGeom prst="rect">
            <a:avLst/>
          </a:prstGeom>
        </p:spPr>
        <p:txBody>
          <a:bodyPr>
            <a:normAutofit lnSpcReduction="10000"/>
          </a:bodyPr>
          <a:lstStyle/>
          <a:p>
            <a:pPr marL="0" indent="0">
              <a:buNone/>
            </a:pPr>
            <a:r>
              <a:rPr lang="en-US" sz="2000" dirty="0" smtClean="0"/>
              <a:t>You have a page that display a news article.  A snippet of the page is displayed below:</a:t>
            </a:r>
          </a:p>
          <a:p>
            <a:pPr marL="0" indent="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600" dirty="0">
                <a:solidFill>
                  <a:srgbClr val="800000"/>
                </a:solidFill>
                <a:latin typeface="Consolas" panose="020B0609020204030204" pitchFamily="49" charset="0"/>
                <a:ea typeface="Calibri" panose="020F0502020204030204" pitchFamily="34" charset="0"/>
                <a:cs typeface="Times New Roman" panose="02020603050405020304" pitchFamily="18" charset="0"/>
              </a:rPr>
              <a:t>body</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600" dirty="0">
                <a:solidFill>
                  <a:srgbClr val="800000"/>
                </a:solidFill>
                <a:latin typeface="Consolas" panose="020B0609020204030204" pitchFamily="49" charset="0"/>
                <a:ea typeface="Calibri" panose="020F0502020204030204" pitchFamily="34" charset="0"/>
                <a:cs typeface="Times New Roman" panose="02020603050405020304" pitchFamily="18" charset="0"/>
              </a:rPr>
              <a:t>header</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600" dirty="0">
                <a:solidFill>
                  <a:srgbClr val="800000"/>
                </a:solidFill>
                <a:latin typeface="Consolas" panose="020B0609020204030204" pitchFamily="49" charset="0"/>
                <a:ea typeface="Calibri" panose="020F0502020204030204" pitchFamily="34" charset="0"/>
                <a:cs typeface="Times New Roman" panose="02020603050405020304" pitchFamily="18" charset="0"/>
              </a:rPr>
              <a:t>h2</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Article Title</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600" dirty="0">
                <a:solidFill>
                  <a:srgbClr val="800000"/>
                </a:solidFill>
                <a:latin typeface="Consolas" panose="020B0609020204030204" pitchFamily="49" charset="0"/>
                <a:ea typeface="Calibri" panose="020F0502020204030204" pitchFamily="34" charset="0"/>
                <a:cs typeface="Times New Roman" panose="02020603050405020304" pitchFamily="18" charset="0"/>
              </a:rPr>
              <a:t>h2</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600" dirty="0">
                <a:solidFill>
                  <a:srgbClr val="800000"/>
                </a:solidFill>
                <a:latin typeface="Consolas" panose="020B0609020204030204" pitchFamily="49" charset="0"/>
                <a:ea typeface="Calibri" panose="020F0502020204030204" pitchFamily="34" charset="0"/>
                <a:cs typeface="Times New Roman" panose="02020603050405020304" pitchFamily="18" charset="0"/>
              </a:rPr>
              <a:t>header</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600" dirty="0" smtClean="0">
                <a:solidFill>
                  <a:srgbClr val="800000"/>
                </a:solidFill>
                <a:latin typeface="Consolas" panose="020B0609020204030204" pitchFamily="49" charset="0"/>
                <a:ea typeface="Calibri" panose="020F0502020204030204" pitchFamily="34" charset="0"/>
                <a:cs typeface="Times New Roman" panose="02020603050405020304" pitchFamily="18" charset="0"/>
              </a:rPr>
              <a:t>article</a:t>
            </a:r>
            <a:r>
              <a:rPr lang="en-US" sz="1600" dirty="0" smtClean="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content</a:t>
            </a:r>
            <a:r>
              <a:rPr lang="en-US" sz="1600" dirty="0" smtClean="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600" dirty="0">
                <a:solidFill>
                  <a:srgbClr val="800000"/>
                </a:solidFill>
                <a:latin typeface="Consolas" panose="020B0609020204030204" pitchFamily="49" charset="0"/>
                <a:ea typeface="Calibri" panose="020F0502020204030204" pitchFamily="34" charset="0"/>
                <a:cs typeface="Times New Roman" panose="02020603050405020304" pitchFamily="18" charset="0"/>
              </a:rPr>
              <a:t>article</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600" dirty="0" smtClean="0">
                <a:solidFill>
                  <a:srgbClr val="800000"/>
                </a:solidFill>
                <a:latin typeface="Consolas" panose="020B0609020204030204" pitchFamily="49" charset="0"/>
                <a:ea typeface="Calibri" panose="020F0502020204030204" pitchFamily="34" charset="0"/>
                <a:cs typeface="Times New Roman" panose="02020603050405020304" pitchFamily="18" charset="0"/>
              </a:rPr>
              <a:t>body</a:t>
            </a:r>
            <a:r>
              <a:rPr lang="en-US" sz="1600" dirty="0" smtClean="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p>
          <a:p>
            <a:pPr marL="0" indent="0">
              <a:lnSpc>
                <a:spcPct val="107000"/>
              </a:lnSpc>
              <a:spcBef>
                <a:spcPts val="0"/>
              </a:spcBef>
              <a:spcAft>
                <a:spcPts val="800"/>
              </a:spcAft>
              <a:buNone/>
            </a:pPr>
            <a:r>
              <a:rPr lang="en-US" sz="2000" dirty="0" smtClean="0"/>
              <a:t>You </a:t>
            </a:r>
            <a:r>
              <a:rPr lang="en-US" sz="2000" dirty="0"/>
              <a:t>need to display the article using 3 columns if the browser window is wider than 1024 pixels. Otherwise, one column should be </a:t>
            </a:r>
            <a:r>
              <a:rPr lang="en-US" sz="2000" dirty="0" smtClean="0"/>
              <a:t>used. What </a:t>
            </a:r>
            <a:r>
              <a:rPr lang="en-US" sz="2000" dirty="0"/>
              <a:t>should you do? </a:t>
            </a:r>
            <a:r>
              <a:rPr lang="en-US" sz="2000" dirty="0" smtClean="0"/>
              <a:t>(</a:t>
            </a:r>
            <a:r>
              <a:rPr lang="en-US" sz="2000" dirty="0"/>
              <a:t>Choose all that apply. Each answer represents part of the solution</a:t>
            </a:r>
            <a:r>
              <a:rPr lang="en-US" sz="2000" dirty="0" smtClean="0"/>
              <a:t>.)</a:t>
            </a:r>
            <a:endParaRPr lang="en-US" sz="2000" dirty="0"/>
          </a:p>
        </p:txBody>
      </p:sp>
      <p:sp>
        <p:nvSpPr>
          <p:cNvPr id="6" name="Rectangle 5"/>
          <p:cNvSpPr/>
          <p:nvPr/>
        </p:nvSpPr>
        <p:spPr bwMode="auto">
          <a:xfrm>
            <a:off x="1189092" y="6240463"/>
            <a:ext cx="91440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smtClean="0">
                <a:gradFill>
                  <a:gsLst>
                    <a:gs pos="0">
                      <a:srgbClr val="FFFFFF"/>
                    </a:gs>
                    <a:gs pos="100000">
                      <a:srgbClr val="FFFFFF"/>
                    </a:gs>
                  </a:gsLst>
                  <a:lin ang="5400000" scaled="0"/>
                </a:gradFill>
                <a:ea typeface="Segoe UI" pitchFamily="34" charset="0"/>
                <a:cs typeface="Segoe UI" pitchFamily="34" charset="0"/>
              </a:rPr>
              <a:t>d.</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189092" y="5783263"/>
            <a:ext cx="91440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c</a:t>
            </a:r>
            <a:r>
              <a:rPr lang="en-US" b="1" dirty="0" smtClean="0">
                <a:gradFill>
                  <a:gsLst>
                    <a:gs pos="0">
                      <a:srgbClr val="FFFFFF"/>
                    </a:gs>
                    <a:gs pos="100000">
                      <a:srgbClr val="FFFFFF"/>
                    </a:gs>
                  </a:gsLst>
                  <a:lin ang="5400000" scaled="0"/>
                </a:gradFill>
                <a:ea typeface="Segoe UI" pitchFamily="34" charset="0"/>
                <a:cs typeface="Segoe UI" pitchFamily="34" charset="0"/>
              </a:rPr>
              <a:t>.</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189092" y="5326037"/>
            <a:ext cx="91440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b</a:t>
            </a:r>
            <a:r>
              <a:rPr lang="en-US" b="1" dirty="0" smtClean="0">
                <a:gradFill>
                  <a:gsLst>
                    <a:gs pos="0">
                      <a:srgbClr val="FFFFFF"/>
                    </a:gs>
                    <a:gs pos="100000">
                      <a:srgbClr val="FFFFFF"/>
                    </a:gs>
                  </a:gsLst>
                  <a:lin ang="5400000" scaled="0"/>
                </a:gradFill>
                <a:ea typeface="Segoe UI" pitchFamily="34" charset="0"/>
                <a:cs typeface="Segoe UI" pitchFamily="34" charset="0"/>
              </a:rPr>
              <a:t>.</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189092" y="4868863"/>
            <a:ext cx="91440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smtClean="0">
                <a:gradFill>
                  <a:gsLst>
                    <a:gs pos="0">
                      <a:srgbClr val="FFFFFF"/>
                    </a:gs>
                    <a:gs pos="100000">
                      <a:srgbClr val="FFFFFF"/>
                    </a:gs>
                  </a:gsLst>
                  <a:lin ang="5400000" scaled="0"/>
                </a:gradFill>
                <a:ea typeface="Segoe UI" pitchFamily="34" charset="0"/>
                <a:cs typeface="Segoe UI" pitchFamily="34" charset="0"/>
              </a:rPr>
              <a:t>a.</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149132" y="6240463"/>
            <a:ext cx="8183880" cy="457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spcAft>
                <a:spcPts val="800"/>
              </a:spcAft>
            </a:pPr>
            <a:r>
              <a:rPr lang="en-US" sz="1600" dirty="0" smtClean="0">
                <a:solidFill>
                  <a:srgbClr val="800000"/>
                </a:solidFill>
                <a:latin typeface="Consolas" panose="020B0609020204030204" pitchFamily="49" charset="0"/>
                <a:ea typeface="Calibri" panose="020F0502020204030204" pitchFamily="34" charset="0"/>
                <a:cs typeface="Times New Roman" panose="02020603050405020304" pitchFamily="18" charset="0"/>
              </a:rPr>
              <a:t>article</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column-count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3</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p:cNvSpPr/>
          <p:nvPr/>
        </p:nvSpPr>
        <p:spPr bwMode="auto">
          <a:xfrm>
            <a:off x="2149132" y="5783263"/>
            <a:ext cx="818388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spcAft>
                <a:spcPts val="800"/>
              </a:spcAft>
            </a:pPr>
            <a:r>
              <a:rPr lang="en-US" sz="1600" dirty="0">
                <a:solidFill>
                  <a:srgbClr val="800000"/>
                </a:solidFill>
                <a:latin typeface="Consolas" panose="020B0609020204030204" pitchFamily="49" charset="0"/>
                <a:ea typeface="Calibri" panose="020F0502020204030204" pitchFamily="34" charset="0"/>
                <a:cs typeface="Times New Roman" panose="02020603050405020304" pitchFamily="18" charset="0"/>
              </a:rPr>
              <a:t>article</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6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column-count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1; </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p:cNvSpPr/>
          <p:nvPr/>
        </p:nvSpPr>
        <p:spPr bwMode="auto">
          <a:xfrm>
            <a:off x="2149132" y="5326037"/>
            <a:ext cx="818388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@media</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6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max-device-width</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1024)</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600" dirty="0">
                <a:solidFill>
                  <a:srgbClr val="800000"/>
                </a:solidFill>
                <a:latin typeface="Consolas" panose="020B0609020204030204" pitchFamily="49" charset="0"/>
                <a:ea typeface="Calibri" panose="020F0502020204030204" pitchFamily="34" charset="0"/>
                <a:cs typeface="Times New Roman" panose="02020603050405020304" pitchFamily="18" charset="0"/>
              </a:rPr>
              <a:t>article</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column-count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3</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600" b="1" dirty="0">
              <a:solidFill>
                <a:srgbClr val="BA141A"/>
              </a:solidFill>
              <a:latin typeface="Consolas" panose="020B0609020204030204" pitchFamily="49" charset="0"/>
              <a:ea typeface="Segoe UI" pitchFamily="34" charset="0"/>
              <a:cs typeface="Consolas" panose="020B0609020204030204" pitchFamily="49" charset="0"/>
            </a:endParaRPr>
          </a:p>
        </p:txBody>
      </p:sp>
      <p:sp>
        <p:nvSpPr>
          <p:cNvPr id="14" name="Rectangle 13"/>
          <p:cNvSpPr/>
          <p:nvPr/>
        </p:nvSpPr>
        <p:spPr bwMode="auto">
          <a:xfrm>
            <a:off x="2149132" y="4868863"/>
            <a:ext cx="818388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pP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@media</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600" dirty="0" smtClean="0">
                <a:solidFill>
                  <a:srgbClr val="FF0000"/>
                </a:solidFill>
                <a:latin typeface="Consolas" panose="020B0609020204030204" pitchFamily="49" charset="0"/>
                <a:ea typeface="Calibri" panose="020F0502020204030204" pitchFamily="34" charset="0"/>
                <a:cs typeface="Times New Roman" panose="02020603050405020304" pitchFamily="18" charset="0"/>
              </a:rPr>
              <a:t>max-width</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1024)</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600" dirty="0">
                <a:solidFill>
                  <a:srgbClr val="800000"/>
                </a:solidFill>
                <a:latin typeface="Consolas" panose="020B0609020204030204" pitchFamily="49" charset="0"/>
                <a:ea typeface="Calibri" panose="020F0502020204030204" pitchFamily="34" charset="0"/>
                <a:cs typeface="Times New Roman" panose="02020603050405020304" pitchFamily="18" charset="0"/>
              </a:rPr>
              <a:t>article</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column-count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smtClean="0">
                <a:solidFill>
                  <a:srgbClr val="0000FF"/>
                </a:solidFill>
                <a:latin typeface="Consolas" panose="020B0609020204030204" pitchFamily="49" charset="0"/>
                <a:ea typeface="Calibri" panose="020F0502020204030204" pitchFamily="34" charset="0"/>
                <a:cs typeface="Times New Roman" panose="02020603050405020304" pitchFamily="18" charset="0"/>
              </a:rPr>
              <a:t>1</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600" b="1" dirty="0">
              <a:solidFill>
                <a:srgbClr val="BA141A"/>
              </a:solidFill>
              <a:latin typeface="Consolas" panose="020B0609020204030204" pitchFamily="49" charset="0"/>
              <a:ea typeface="Segoe UI" pitchFamily="34" charset="0"/>
              <a:cs typeface="Consolas" panose="020B0609020204030204" pitchFamily="49" charset="0"/>
            </a:endParaRPr>
          </a:p>
        </p:txBody>
      </p:sp>
    </p:spTree>
    <p:extLst>
      <p:ext uri="{BB962C8B-B14F-4D97-AF65-F5344CB8AC3E}">
        <p14:creationId xmlns:p14="http://schemas.microsoft.com/office/powerpoint/2010/main" val="1545544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
                                        </p:tgtEl>
                                        <p:attrNameLst>
                                          <p:attrName>fillcolor</p:attrName>
                                        </p:attrNameLst>
                                      </p:cBhvr>
                                      <p:to>
                                        <a:schemeClr val="accent2"/>
                                      </p:to>
                                    </p:animClr>
                                    <p:set>
                                      <p:cBhvr>
                                        <p:cTn id="7" dur="500" fill="hold"/>
                                        <p:tgtEl>
                                          <p:spTgt spid="9"/>
                                        </p:tgtEl>
                                        <p:attrNameLst>
                                          <p:attrName>fill.type</p:attrName>
                                        </p:attrNameLst>
                                      </p:cBhvr>
                                      <p:to>
                                        <p:strVal val="solid"/>
                                      </p:to>
                                    </p:set>
                                    <p:set>
                                      <p:cBhvr>
                                        <p:cTn id="8" dur="500" fill="hold"/>
                                        <p:tgtEl>
                                          <p:spTgt spid="9"/>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6"/>
                                        </p:tgtEl>
                                        <p:attrNameLst>
                                          <p:attrName>fillcolor</p:attrName>
                                        </p:attrNameLst>
                                      </p:cBhvr>
                                      <p:to>
                                        <a:schemeClr val="accent2"/>
                                      </p:to>
                                    </p:animClr>
                                    <p:set>
                                      <p:cBhvr>
                                        <p:cTn id="11" dur="500" fill="hold"/>
                                        <p:tgtEl>
                                          <p:spTgt spid="6"/>
                                        </p:tgtEl>
                                        <p:attrNameLst>
                                          <p:attrName>fill.type</p:attrName>
                                        </p:attrNameLst>
                                      </p:cBhvr>
                                      <p:to>
                                        <p:strVal val="solid"/>
                                      </p:to>
                                    </p:set>
                                    <p:set>
                                      <p:cBhvr>
                                        <p:cTn id="12" dur="500" fill="hold"/>
                                        <p:tgtEl>
                                          <p:spTgt spid="6"/>
                                        </p:tgtEl>
                                        <p:attrNameLst>
                                          <p:attrName>fill.on</p:attrName>
                                        </p:attrNameLst>
                                      </p:cBhvr>
                                      <p:to>
                                        <p:strVal val="true"/>
                                      </p:to>
                                    </p:set>
                                  </p:childTnLst>
                                </p:cTn>
                              </p:par>
                              <p:par>
                                <p:cTn id="13" presetID="26" presetClass="emph" presetSubtype="0" fill="hold" nodeType="withEffect">
                                  <p:stCondLst>
                                    <p:cond delay="0"/>
                                  </p:stCondLst>
                                  <p:childTnLst>
                                    <p:animEffect transition="out" filter="fade">
                                      <p:cBhvr>
                                        <p:cTn id="14" dur="500" tmFilter="0, 0; .2, .5; .8, .5; 1, 0"/>
                                        <p:tgtEl>
                                          <p:spTgt spid="14">
                                            <p:txEl>
                                              <p:pRg st="0" end="0"/>
                                            </p:txEl>
                                          </p:spTgt>
                                        </p:tgtEl>
                                      </p:cBhvr>
                                    </p:animEffect>
                                    <p:animScale>
                                      <p:cBhvr>
                                        <p:cTn id="15" dur="250" autoRev="1" fill="hold"/>
                                        <p:tgtEl>
                                          <p:spTgt spid="14">
                                            <p:txEl>
                                              <p:pRg st="0" end="0"/>
                                            </p:txEl>
                                          </p:spTgt>
                                        </p:tgtEl>
                                      </p:cBhvr>
                                      <p:by x="105000" y="105000"/>
                                    </p:animScale>
                                  </p:childTnLst>
                                </p:cTn>
                              </p:par>
                              <p:par>
                                <p:cTn id="16" presetID="26" presetClass="emph" presetSubtype="0" fill="hold" nodeType="withEffect">
                                  <p:stCondLst>
                                    <p:cond delay="0"/>
                                  </p:stCondLst>
                                  <p:childTnLst>
                                    <p:animEffect transition="out" filter="fade">
                                      <p:cBhvr>
                                        <p:cTn id="17" dur="500" tmFilter="0, 0; .2, .5; .8, .5; 1, 0"/>
                                        <p:tgtEl>
                                          <p:spTgt spid="11">
                                            <p:txEl>
                                              <p:pRg st="0" end="0"/>
                                            </p:txEl>
                                          </p:spTgt>
                                        </p:tgtEl>
                                      </p:cBhvr>
                                    </p:animEffect>
                                    <p:animScale>
                                      <p:cBhvr>
                                        <p:cTn id="18" dur="250" autoRev="1" fill="hold"/>
                                        <p:tgtEl>
                                          <p:spTgt spid="11">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JavaScript</a:t>
            </a:r>
            <a:endParaRPr lang="en-US" dirty="0"/>
          </a:p>
        </p:txBody>
      </p:sp>
    </p:spTree>
    <p:extLst>
      <p:ext uri="{BB962C8B-B14F-4D97-AF65-F5344CB8AC3E}">
        <p14:creationId xmlns:p14="http://schemas.microsoft.com/office/powerpoint/2010/main" val="117182219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Web Worker</a:t>
            </a:r>
            <a:endParaRPr lang="en-US" dirty="0"/>
          </a:p>
        </p:txBody>
      </p:sp>
      <p:sp>
        <p:nvSpPr>
          <p:cNvPr id="2" name="Text Placeholder 1"/>
          <p:cNvSpPr>
            <a:spLocks noGrp="1"/>
          </p:cNvSpPr>
          <p:nvPr>
            <p:ph idx="4294967295"/>
          </p:nvPr>
        </p:nvSpPr>
        <p:spPr>
          <a:xfrm>
            <a:off x="0" y="2383970"/>
            <a:ext cx="10433957" cy="4474030"/>
          </a:xfrm>
          <a:prstGeom prst="rect">
            <a:avLst/>
          </a:prstGeom>
        </p:spPr>
        <p:txBody>
          <a:bodyPr/>
          <a:lstStyle/>
          <a:p>
            <a:pPr marL="0" indent="0">
              <a:lnSpc>
                <a:spcPct val="107000"/>
              </a:lnSpc>
              <a:spcBef>
                <a:spcPts val="0"/>
              </a:spcBef>
              <a:buNone/>
            </a:pPr>
            <a:r>
              <a:rPr lang="en-US" sz="18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var</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worker = </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new</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Worker(</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"/Scripts/Worker.js"</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worker.onmessage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function</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(event)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en-US" sz="1800"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messageList</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).append(</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"&lt;li&gt;"</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event.data</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"&lt;/li&gt;"</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8000"/>
                </a:solidFill>
                <a:latin typeface="Consolas" panose="020B0609020204030204" pitchFamily="49" charset="0"/>
                <a:ea typeface="Calibri" panose="020F0502020204030204" pitchFamily="34" charset="0"/>
                <a:cs typeface="Times New Roman" panose="02020603050405020304" pitchFamily="18" charset="0"/>
              </a:rPr>
              <a:t>postMessage</a:t>
            </a:r>
            <a:r>
              <a:rPr lang="en-US" sz="18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sends signals to the web worker</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Web worker starts automatically, so if you want to delay execution</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you need to provide that mechanism</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worker.postMessage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"START"</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"#send"</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).click(</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function</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worker.postMessage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"#message"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val</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p>
        </p:txBody>
      </p:sp>
    </p:spTree>
    <p:extLst>
      <p:ext uri="{BB962C8B-B14F-4D97-AF65-F5344CB8AC3E}">
        <p14:creationId xmlns:p14="http://schemas.microsoft.com/office/powerpoint/2010/main" val="81272970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Worker.js</a:t>
            </a:r>
            <a:endParaRPr lang="en-US" dirty="0"/>
          </a:p>
        </p:txBody>
      </p:sp>
      <p:sp>
        <p:nvSpPr>
          <p:cNvPr id="2" name="Text Placeholder 1"/>
          <p:cNvSpPr>
            <a:spLocks noGrp="1"/>
          </p:cNvSpPr>
          <p:nvPr>
            <p:ph idx="4294967295"/>
          </p:nvPr>
        </p:nvSpPr>
        <p:spPr>
          <a:xfrm>
            <a:off x="0" y="2465614"/>
            <a:ext cx="10368643" cy="3833586"/>
          </a:xfrm>
          <a:prstGeom prst="rect">
            <a:avLst/>
          </a:prstGeom>
        </p:spPr>
        <p:txBody>
          <a:bodyPr>
            <a:normAutofit fontScale="85000" lnSpcReduction="20000"/>
          </a:bodyPr>
          <a:lstStyle/>
          <a:p>
            <a:pPr marL="0" indent="0">
              <a:lnSpc>
                <a:spcPct val="107000"/>
              </a:lnSpc>
              <a:spcBef>
                <a:spcPts val="0"/>
              </a:spcBef>
              <a:buNone/>
            </a:pPr>
            <a:r>
              <a:rPr lang="en-US" sz="18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var</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started = </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false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self.onmessage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function</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(event)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if</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event.data</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"START"</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startWork</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else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sendMessage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event.data</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8000"/>
                </a:solidFill>
                <a:latin typeface="Consolas" panose="020B0609020204030204" pitchFamily="49" charset="0"/>
                <a:ea typeface="Calibri" panose="020F0502020204030204" pitchFamily="34" charset="0"/>
                <a:cs typeface="Times New Roman" panose="02020603050405020304" pitchFamily="18" charset="0"/>
              </a:rPr>
              <a:t>postMessage</a:t>
            </a:r>
            <a:r>
              <a:rPr lang="en-US" sz="18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 sends signals to the caller</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function</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startWork</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started = </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true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8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self.postMessage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"Worker started."</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function</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sendMessage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(message)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if</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(started</a:t>
            </a:r>
            <a:r>
              <a:rPr lang="en-US" sz="18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self.postMessage</a:t>
            </a:r>
            <a:r>
              <a:rPr lang="en-US" sz="18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(message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r>
              <a:rPr lang="en-US" sz="18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9242400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Web Workers</a:t>
            </a:r>
            <a:endParaRPr lang="en-US" dirty="0"/>
          </a:p>
        </p:txBody>
      </p:sp>
    </p:spTree>
    <p:extLst>
      <p:ext uri="{BB962C8B-B14F-4D97-AF65-F5344CB8AC3E}">
        <p14:creationId xmlns:p14="http://schemas.microsoft.com/office/powerpoint/2010/main" val="397486183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Creating Objects</a:t>
            </a:r>
            <a:endParaRPr lang="en-US" dirty="0"/>
          </a:p>
        </p:txBody>
      </p:sp>
      <p:sp>
        <p:nvSpPr>
          <p:cNvPr id="2" name="Text Placeholder 1"/>
          <p:cNvSpPr>
            <a:spLocks noGrp="1"/>
          </p:cNvSpPr>
          <p:nvPr>
            <p:ph idx="4294967295"/>
          </p:nvPr>
        </p:nvSpPr>
        <p:spPr>
          <a:xfrm>
            <a:off x="0" y="2269670"/>
            <a:ext cx="10433957" cy="4029529"/>
          </a:xfrm>
          <a:prstGeom prst="rect">
            <a:avLst/>
          </a:prstGeom>
        </p:spPr>
        <p:txBody>
          <a:bodyPr>
            <a:normAutofit lnSpcReduction="10000"/>
          </a:bodyPr>
          <a:lstStyle/>
          <a:p>
            <a:pPr marL="0" indent="0">
              <a:buNone/>
            </a:pPr>
            <a:r>
              <a:rPr lang="en-US" sz="1800" dirty="0">
                <a:solidFill>
                  <a:srgbClr val="A31515"/>
                </a:solidFill>
                <a:highlight>
                  <a:srgbClr val="FFFFFF"/>
                </a:highlight>
                <a:latin typeface="Consolas" panose="020B0609020204030204" pitchFamily="49" charset="0"/>
              </a:rPr>
              <a:t>"use strict"</a:t>
            </a:r>
            <a:r>
              <a:rPr lang="en-US" sz="1800" dirty="0">
                <a:solidFill>
                  <a:srgbClr val="000000"/>
                </a:solidFill>
                <a:highlight>
                  <a:srgbClr val="FFFFFF"/>
                </a:highlight>
                <a:latin typeface="Consolas" panose="020B0609020204030204" pitchFamily="49" charset="0"/>
              </a:rPr>
              <a:t>;</a:t>
            </a:r>
          </a:p>
          <a:p>
            <a:pPr marL="0" indent="0">
              <a:buNone/>
            </a:pP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Student = </a:t>
            </a:r>
            <a:r>
              <a:rPr lang="en-US" sz="1800" dirty="0">
                <a:solidFill>
                  <a:srgbClr val="0000FF"/>
                </a:solidFill>
                <a:highlight>
                  <a:srgbClr val="FFFFFF"/>
                </a:highlight>
                <a:latin typeface="Consolas" panose="020B0609020204030204" pitchFamily="49" charset="0"/>
              </a:rPr>
              <a:t>function</a:t>
            </a:r>
            <a:r>
              <a:rPr lang="en-US" sz="1800" dirty="0">
                <a:solidFill>
                  <a:srgbClr val="000000"/>
                </a:solidFill>
                <a:highlight>
                  <a:srgbClr val="FFFFFF"/>
                </a:highlight>
                <a:latin typeface="Consolas" panose="020B0609020204030204" pitchFamily="49" charset="0"/>
              </a:rPr>
              <a:t> (name) {</a:t>
            </a:r>
          </a:p>
          <a:p>
            <a:pPr marL="0" indent="0">
              <a:buNone/>
            </a:pP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name = name;</a:t>
            </a:r>
          </a:p>
          <a:p>
            <a:pPr marL="0" indent="0">
              <a:buNone/>
            </a:pP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getName</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function</a:t>
            </a:r>
            <a:r>
              <a:rPr lang="en-US" sz="1800" dirty="0">
                <a:solidFill>
                  <a:srgbClr val="000000"/>
                </a:solidFill>
                <a:highlight>
                  <a:srgbClr val="FFFFFF"/>
                </a:highlight>
                <a:latin typeface="Consolas" panose="020B0609020204030204" pitchFamily="49" charset="0"/>
              </a:rPr>
              <a:t> () {</a:t>
            </a:r>
          </a:p>
          <a:p>
            <a:pPr marL="0" indent="0">
              <a:buNone/>
            </a:pP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r>
              <a:rPr lang="en-US" sz="1800" dirty="0">
                <a:solidFill>
                  <a:srgbClr val="000000"/>
                </a:solidFill>
                <a:highlight>
                  <a:srgbClr val="FFFFFF"/>
                </a:highlight>
                <a:latin typeface="Consolas" panose="020B0609020204030204" pitchFamily="49" charset="0"/>
              </a:rPr>
              <a:t> name;</a:t>
            </a:r>
          </a:p>
          <a:p>
            <a:pPr marL="0" indent="0">
              <a:buNone/>
            </a:pPr>
            <a:r>
              <a:rPr lang="en-US" sz="1800" dirty="0">
                <a:solidFill>
                  <a:srgbClr val="000000"/>
                </a:solidFill>
                <a:highlight>
                  <a:srgbClr val="FFFFFF"/>
                </a:highlight>
                <a:latin typeface="Consolas" panose="020B0609020204030204" pitchFamily="49" charset="0"/>
              </a:rPr>
              <a:t>    };</a:t>
            </a:r>
          </a:p>
          <a:p>
            <a:pPr marL="0" indent="0">
              <a:buNone/>
            </a:pP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r>
              <a:rPr lang="en-US" sz="1800" dirty="0">
                <a:solidFill>
                  <a:srgbClr val="000000"/>
                </a:solidFill>
                <a:highlight>
                  <a:srgbClr val="FFFFFF"/>
                </a:highlight>
                <a:latin typeface="Consolas" panose="020B0609020204030204" pitchFamily="49" charset="0"/>
              </a:rPr>
              <a:t> {</a:t>
            </a:r>
          </a:p>
          <a:p>
            <a:pPr marL="0" indent="0">
              <a:buNone/>
            </a:pP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get_name</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getName</a:t>
            </a:r>
            <a:endParaRPr lang="en-US" sz="1800" dirty="0">
              <a:solidFill>
                <a:srgbClr val="000000"/>
              </a:solidFill>
              <a:highlight>
                <a:srgbClr val="FFFFFF"/>
              </a:highlight>
              <a:latin typeface="Consolas" panose="020B0609020204030204" pitchFamily="49" charset="0"/>
            </a:endParaRPr>
          </a:p>
          <a:p>
            <a:pPr marL="0" indent="0">
              <a:buNone/>
            </a:pPr>
            <a:r>
              <a:rPr lang="en-US" sz="1800" dirty="0">
                <a:solidFill>
                  <a:srgbClr val="000000"/>
                </a:solidFill>
                <a:highlight>
                  <a:srgbClr val="FFFFFF"/>
                </a:highlight>
                <a:latin typeface="Consolas" panose="020B0609020204030204" pitchFamily="49" charset="0"/>
              </a:rPr>
              <a:t>    }</a:t>
            </a:r>
          </a:p>
          <a:p>
            <a:pPr marL="0" indent="0">
              <a:buNone/>
            </a:pPr>
            <a:r>
              <a:rPr lang="en-US" sz="1800" dirty="0">
                <a:solidFill>
                  <a:srgbClr val="000000"/>
                </a:solidFill>
                <a:highlight>
                  <a:srgbClr val="FFFFFF"/>
                </a:highlight>
                <a:latin typeface="Consolas" panose="020B0609020204030204" pitchFamily="49" charset="0"/>
              </a:rPr>
              <a:t>};</a:t>
            </a:r>
          </a:p>
          <a:p>
            <a:pPr marL="0" indent="0">
              <a:buNone/>
            </a:pPr>
            <a:endParaRPr lang="en-US" sz="1800" dirty="0">
              <a:solidFill>
                <a:srgbClr val="000000"/>
              </a:solidFill>
              <a:highlight>
                <a:srgbClr val="FFFFFF"/>
              </a:highlight>
              <a:latin typeface="Consolas" panose="020B0609020204030204" pitchFamily="49" charset="0"/>
            </a:endParaRPr>
          </a:p>
          <a:p>
            <a:pPr marL="0" indent="0">
              <a:buNone/>
            </a:pP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student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Student(</a:t>
            </a:r>
            <a:r>
              <a:rPr lang="en-US" sz="1800" dirty="0">
                <a:solidFill>
                  <a:srgbClr val="A31515"/>
                </a:solidFill>
                <a:highlight>
                  <a:srgbClr val="FFFFFF"/>
                </a:highlight>
                <a:latin typeface="Consolas" panose="020B0609020204030204" pitchFamily="49" charset="0"/>
              </a:rPr>
              <a:t>"Christopher"</a:t>
            </a:r>
            <a:r>
              <a:rPr lang="en-US" sz="1800" dirty="0">
                <a:solidFill>
                  <a:srgbClr val="000000"/>
                </a:solidFill>
                <a:highlight>
                  <a:srgbClr val="FFFFFF"/>
                </a:highlight>
                <a:latin typeface="Consolas" panose="020B0609020204030204" pitchFamily="49" charset="0"/>
              </a:rPr>
              <a:t>);</a:t>
            </a:r>
          </a:p>
          <a:p>
            <a:pPr marL="0" indent="0">
              <a:buNone/>
            </a:pPr>
            <a:r>
              <a:rPr lang="en-US" sz="1800" dirty="0">
                <a:solidFill>
                  <a:srgbClr val="000000"/>
                </a:solidFill>
                <a:highlight>
                  <a:srgbClr val="FFFFFF"/>
                </a:highlight>
                <a:latin typeface="Consolas" panose="020B0609020204030204" pitchFamily="49" charset="0"/>
              </a:rPr>
              <a:t>alert(</a:t>
            </a:r>
            <a:r>
              <a:rPr lang="en-US" sz="1800" dirty="0" err="1">
                <a:solidFill>
                  <a:srgbClr val="000000"/>
                </a:solidFill>
                <a:highlight>
                  <a:srgbClr val="FFFFFF"/>
                </a:highlight>
                <a:latin typeface="Consolas" panose="020B0609020204030204" pitchFamily="49" charset="0"/>
              </a:rPr>
              <a:t>student.get_name</a:t>
            </a:r>
            <a:r>
              <a:rPr lang="en-US" sz="1800" dirty="0">
                <a:solidFill>
                  <a:srgbClr val="000000"/>
                </a:solidFill>
                <a:highlight>
                  <a:srgbClr val="FFFFFF"/>
                </a:highlight>
                <a:latin typeface="Consolas" panose="020B0609020204030204" pitchFamily="49" charset="0"/>
              </a:rPr>
              <a:t>());</a:t>
            </a:r>
            <a:endParaRPr lang="en-US" sz="1800" dirty="0"/>
          </a:p>
        </p:txBody>
      </p:sp>
    </p:spTree>
    <p:extLst>
      <p:ext uri="{BB962C8B-B14F-4D97-AF65-F5344CB8AC3E}">
        <p14:creationId xmlns:p14="http://schemas.microsoft.com/office/powerpoint/2010/main" val="66027367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Remote Communication</a:t>
            </a:r>
            <a:endParaRPr lang="en-US" dirty="0"/>
          </a:p>
        </p:txBody>
      </p:sp>
    </p:spTree>
    <p:extLst>
      <p:ext uri="{BB962C8B-B14F-4D97-AF65-F5344CB8AC3E}">
        <p14:creationId xmlns:p14="http://schemas.microsoft.com/office/powerpoint/2010/main" val="369435078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XML HTTP Request</a:t>
            </a:r>
            <a:endParaRPr lang="en-US" dirty="0"/>
          </a:p>
        </p:txBody>
      </p:sp>
      <p:sp>
        <p:nvSpPr>
          <p:cNvPr id="4" name="Text Placeholder 3"/>
          <p:cNvSpPr>
            <a:spLocks noGrp="1"/>
          </p:cNvSpPr>
          <p:nvPr>
            <p:ph idx="4294967295"/>
          </p:nvPr>
        </p:nvSpPr>
        <p:spPr>
          <a:xfrm>
            <a:off x="0" y="2318656"/>
            <a:ext cx="10744200" cy="3980543"/>
          </a:xfrm>
          <a:prstGeom prst="rect">
            <a:avLst/>
          </a:prstGeom>
        </p:spPr>
        <p:txBody>
          <a:bodyPr/>
          <a:lstStyle/>
          <a:p>
            <a:pPr marL="0" indent="0">
              <a:lnSpc>
                <a:spcPct val="107000"/>
              </a:lnSpc>
              <a:spcBef>
                <a:spcPts val="0"/>
              </a:spcBef>
              <a:buNone/>
            </a:pPr>
            <a:r>
              <a:rPr lang="en-US" sz="18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var</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request = </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new</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XMLHttpRequest</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request.open</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"GET"</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"/products/list"</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true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request.onreadystatechange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function</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if</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request.readyState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4)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var</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response =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JSON.parse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request.responseText</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var</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productList</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response.productList</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displayList</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request.send</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p>
        </p:txBody>
      </p:sp>
    </p:spTree>
    <p:extLst>
      <p:ext uri="{BB962C8B-B14F-4D97-AF65-F5344CB8AC3E}">
        <p14:creationId xmlns:p14="http://schemas.microsoft.com/office/powerpoint/2010/main" val="281334463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Reading JSON</a:t>
            </a:r>
            <a:endParaRPr lang="en-US" dirty="0"/>
          </a:p>
        </p:txBody>
      </p:sp>
      <p:sp>
        <p:nvSpPr>
          <p:cNvPr id="2" name="Text Placeholder 1"/>
          <p:cNvSpPr>
            <a:spLocks noGrp="1"/>
          </p:cNvSpPr>
          <p:nvPr>
            <p:ph idx="4294967295"/>
          </p:nvPr>
        </p:nvSpPr>
        <p:spPr>
          <a:xfrm>
            <a:off x="0" y="2416628"/>
            <a:ext cx="10515600" cy="3882571"/>
          </a:xfrm>
          <a:prstGeom prst="rect">
            <a:avLst/>
          </a:prstGeom>
        </p:spPr>
        <p:txBody>
          <a:bodyPr/>
          <a:lstStyle/>
          <a:p>
            <a:pPr marL="0" indent="0">
              <a:lnSpc>
                <a:spcPct val="107000"/>
              </a:lnSpc>
              <a:spcBef>
                <a:spcPts val="0"/>
              </a:spcBef>
              <a:buNone/>
            </a:pP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function</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displayLocations</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(result)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for</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var</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i</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0;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i</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&lt;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result.d.length</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i</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var</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product =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result.d</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i</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var</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item = </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"&lt;li&gt;"</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product.Name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"&lt;/li&gt;"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"#products-list"</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).append(item);</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2302884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56627" y="2521144"/>
            <a:ext cx="4011087" cy="3879372"/>
          </a:xfrm>
          <a:prstGeom prst="rect">
            <a:avLst/>
          </a:prstGeom>
          <a:solidFill>
            <a:schemeClr val="tx1">
              <a:lumMod val="75000"/>
              <a:lumOff val="25000"/>
            </a:schemeClr>
          </a:solidFill>
        </p:spPr>
        <p:txBody>
          <a:bodyPr vert="horz" lIns="91440" tIns="45720" rIns="91440" bIns="45720" rtlCol="0">
            <a:normAutofit/>
          </a:bodyPr>
          <a:lstStyle/>
          <a:p>
            <a:pPr algn="r" defTabSz="932597">
              <a:lnSpc>
                <a:spcPct val="120000"/>
              </a:lnSpc>
              <a:spcBef>
                <a:spcPts val="1000"/>
              </a:spcBef>
              <a:spcAft>
                <a:spcPts val="1000"/>
              </a:spcAft>
              <a:buFont typeface="Arial" panose="020B0604020202020204" pitchFamily="34" charset="0"/>
              <a:buNone/>
            </a:pPr>
            <a:endParaRPr lang="en-US" sz="2400">
              <a:solidFill>
                <a:schemeClr val="bg1"/>
              </a:solidFill>
              <a:latin typeface="+mj-lt"/>
              <a:cs typeface="Consolas" panose="020B0609020204030204" pitchFamily="49" charset="0"/>
            </a:endParaRPr>
          </a:p>
        </p:txBody>
      </p:sp>
      <p:sp>
        <p:nvSpPr>
          <p:cNvPr id="3" name="Title 2"/>
          <p:cNvSpPr>
            <a:spLocks noGrp="1"/>
          </p:cNvSpPr>
          <p:nvPr>
            <p:ph type="title"/>
          </p:nvPr>
        </p:nvSpPr>
        <p:spPr/>
        <p:txBody>
          <a:bodyPr/>
          <a:lstStyle/>
          <a:p>
            <a:r>
              <a:rPr lang="en-US" dirty="0" smtClean="0"/>
              <a:t>jQuery</a:t>
            </a:r>
            <a:endParaRPr lang="en-US" dirty="0"/>
          </a:p>
        </p:txBody>
      </p:sp>
      <p:sp>
        <p:nvSpPr>
          <p:cNvPr id="4" name="Content Placeholder 3"/>
          <p:cNvSpPr>
            <a:spLocks noGrp="1"/>
          </p:cNvSpPr>
          <p:nvPr>
            <p:ph idx="1"/>
          </p:nvPr>
        </p:nvSpPr>
        <p:spPr/>
        <p:txBody>
          <a:bodyPr/>
          <a:lstStyle/>
          <a:p>
            <a:pPr marL="0" indent="0">
              <a:buNone/>
            </a:pPr>
            <a:r>
              <a:rPr lang="en-US" dirty="0" smtClean="0"/>
              <a:t>JavaScript Library that focuses on document traversal and DOM manipulation</a:t>
            </a:r>
          </a:p>
          <a:p>
            <a:pPr marL="0" indent="0">
              <a:buNone/>
            </a:pPr>
            <a:endParaRPr lang="en-US" dirty="0"/>
          </a:p>
          <a:p>
            <a:pPr marL="0" indent="0">
              <a:buNone/>
            </a:pPr>
            <a:r>
              <a:rPr lang="en-US" dirty="0" smtClean="0"/>
              <a:t>Also handles:</a:t>
            </a:r>
          </a:p>
          <a:p>
            <a:r>
              <a:rPr lang="en-US" dirty="0" smtClean="0"/>
              <a:t>CSS3 selectors for traversal</a:t>
            </a:r>
          </a:p>
          <a:p>
            <a:r>
              <a:rPr lang="en-US" dirty="0" smtClean="0"/>
              <a:t>Event handling and routing</a:t>
            </a:r>
          </a:p>
          <a:p>
            <a:r>
              <a:rPr lang="en-US" dirty="0" smtClean="0"/>
              <a:t>Animation</a:t>
            </a:r>
          </a:p>
          <a:p>
            <a:r>
              <a:rPr lang="en-US" dirty="0" smtClean="0"/>
              <a:t>Ajax Calls</a:t>
            </a:r>
          </a:p>
          <a:p>
            <a:endParaRPr lang="en-US" dirty="0"/>
          </a:p>
        </p:txBody>
      </p:sp>
      <p:sp>
        <p:nvSpPr>
          <p:cNvPr id="5" name="Text Placeholder 4"/>
          <p:cNvSpPr>
            <a:spLocks noGrp="1"/>
          </p:cNvSpPr>
          <p:nvPr>
            <p:ph type="body" sz="half" idx="2"/>
          </p:nvPr>
        </p:nvSpPr>
        <p:spPr>
          <a:xfrm>
            <a:off x="2617595" y="2935836"/>
            <a:ext cx="2080673" cy="593996"/>
          </a:xfrm>
          <a:solidFill>
            <a:schemeClr val="tx1">
              <a:lumMod val="75000"/>
              <a:lumOff val="25000"/>
            </a:schemeClr>
          </a:solidFill>
        </p:spPr>
        <p:txBody>
          <a:bodyPr>
            <a:normAutofit fontScale="85000" lnSpcReduction="10000"/>
          </a:bodyPr>
          <a:lstStyle/>
          <a:p>
            <a:pPr algn="r">
              <a:lnSpc>
                <a:spcPct val="120000"/>
              </a:lnSpc>
              <a:spcBef>
                <a:spcPts val="1000"/>
              </a:spcBef>
              <a:spcAft>
                <a:spcPts val="1000"/>
              </a:spcAft>
            </a:pPr>
            <a:r>
              <a:rPr lang="en-US" sz="2400" dirty="0" smtClean="0">
                <a:solidFill>
                  <a:schemeClr val="bg1"/>
                </a:solidFill>
                <a:latin typeface="+mj-lt"/>
                <a:cs typeface="Consolas" panose="020B0609020204030204" pitchFamily="49" charset="0"/>
              </a:rPr>
              <a:t>CSS3 Compliant</a:t>
            </a:r>
            <a:endParaRPr lang="en-US" sz="2400" dirty="0">
              <a:solidFill>
                <a:schemeClr val="bg1"/>
              </a:solidFill>
              <a:latin typeface="+mj-lt"/>
              <a:cs typeface="Consolas" panose="020B0609020204030204" pitchFamily="49"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33769" r="34874"/>
          <a:stretch/>
        </p:blipFill>
        <p:spPr>
          <a:xfrm>
            <a:off x="1045712" y="3951834"/>
            <a:ext cx="1188707" cy="1019175"/>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68092"/>
          <a:stretch/>
        </p:blipFill>
        <p:spPr>
          <a:xfrm>
            <a:off x="1076765" y="2723247"/>
            <a:ext cx="1209595" cy="1019175"/>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67771"/>
          <a:stretch/>
        </p:blipFill>
        <p:spPr>
          <a:xfrm>
            <a:off x="976402" y="5180421"/>
            <a:ext cx="1221786" cy="1019175"/>
          </a:xfrm>
          <a:prstGeom prst="rect">
            <a:avLst/>
          </a:prstGeom>
        </p:spPr>
      </p:pic>
      <p:sp>
        <p:nvSpPr>
          <p:cNvPr id="10" name="Text Placeholder 4"/>
          <p:cNvSpPr txBox="1">
            <a:spLocks/>
          </p:cNvSpPr>
          <p:nvPr/>
        </p:nvSpPr>
        <p:spPr>
          <a:xfrm>
            <a:off x="2617595" y="5432894"/>
            <a:ext cx="2163518" cy="514227"/>
          </a:xfrm>
          <a:prstGeom prst="rect">
            <a:avLst/>
          </a:prstGeom>
          <a:noFill/>
        </p:spPr>
        <p:txBody>
          <a:bodyPr vert="horz" lIns="91440" tIns="45720" rIns="91440" bIns="45720" rtlCol="0">
            <a:normAutofit lnSpcReduction="10000"/>
          </a:bodyPr>
          <a:lstStyle>
            <a:lvl1pPr marL="0" indent="0" algn="l" defTabSz="932597" rtl="0" eaLnBrk="1" latinLnBrk="0" hangingPunct="1">
              <a:lnSpc>
                <a:spcPct val="90000"/>
              </a:lnSpc>
              <a:spcBef>
                <a:spcPts val="1020"/>
              </a:spcBef>
              <a:buFont typeface="Arial" panose="020B0604020202020204" pitchFamily="34" charset="0"/>
              <a:buNone/>
              <a:defRPr sz="1632" kern="1200">
                <a:solidFill>
                  <a:schemeClr val="tx1"/>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1428"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1224"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1020"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1020" kern="1200">
                <a:solidFill>
                  <a:schemeClr val="tx1"/>
                </a:solidFill>
                <a:latin typeface="+mn-lt"/>
                <a:ea typeface="+mn-ea"/>
                <a:cs typeface="+mn-cs"/>
              </a:defRPr>
            </a:lvl5pPr>
            <a:lvl6pPr marL="2331491" indent="0" algn="l" defTabSz="932597" rtl="0" eaLnBrk="1" latinLnBrk="0" hangingPunct="1">
              <a:lnSpc>
                <a:spcPct val="90000"/>
              </a:lnSpc>
              <a:spcBef>
                <a:spcPts val="510"/>
              </a:spcBef>
              <a:buFont typeface="Arial" panose="020B0604020202020204" pitchFamily="34" charset="0"/>
              <a:buNone/>
              <a:defRPr sz="1020" kern="1200">
                <a:solidFill>
                  <a:schemeClr val="tx1"/>
                </a:solidFill>
                <a:latin typeface="+mn-lt"/>
                <a:ea typeface="+mn-ea"/>
                <a:cs typeface="+mn-cs"/>
              </a:defRPr>
            </a:lvl6pPr>
            <a:lvl7pPr marL="2797790" indent="0" algn="l" defTabSz="932597" rtl="0" eaLnBrk="1" latinLnBrk="0" hangingPunct="1">
              <a:lnSpc>
                <a:spcPct val="90000"/>
              </a:lnSpc>
              <a:spcBef>
                <a:spcPts val="510"/>
              </a:spcBef>
              <a:buFont typeface="Arial" panose="020B0604020202020204" pitchFamily="34" charset="0"/>
              <a:buNone/>
              <a:defRPr sz="1020" kern="1200">
                <a:solidFill>
                  <a:schemeClr val="tx1"/>
                </a:solidFill>
                <a:latin typeface="+mn-lt"/>
                <a:ea typeface="+mn-ea"/>
                <a:cs typeface="+mn-cs"/>
              </a:defRPr>
            </a:lvl7pPr>
            <a:lvl8pPr marL="3264088" indent="0" algn="l" defTabSz="932597" rtl="0" eaLnBrk="1" latinLnBrk="0" hangingPunct="1">
              <a:lnSpc>
                <a:spcPct val="90000"/>
              </a:lnSpc>
              <a:spcBef>
                <a:spcPts val="510"/>
              </a:spcBef>
              <a:buFont typeface="Arial" panose="020B0604020202020204" pitchFamily="34" charset="0"/>
              <a:buNone/>
              <a:defRPr sz="1020" kern="1200">
                <a:solidFill>
                  <a:schemeClr val="tx1"/>
                </a:solidFill>
                <a:latin typeface="+mn-lt"/>
                <a:ea typeface="+mn-ea"/>
                <a:cs typeface="+mn-cs"/>
              </a:defRPr>
            </a:lvl8pPr>
            <a:lvl9pPr marL="3730386" indent="0" algn="l" defTabSz="932597" rtl="0" eaLnBrk="1" latinLnBrk="0" hangingPunct="1">
              <a:lnSpc>
                <a:spcPct val="90000"/>
              </a:lnSpc>
              <a:spcBef>
                <a:spcPts val="510"/>
              </a:spcBef>
              <a:buFont typeface="Arial" panose="020B0604020202020204" pitchFamily="34" charset="0"/>
              <a:buNone/>
              <a:defRPr sz="1020" kern="1200">
                <a:solidFill>
                  <a:schemeClr val="tx1"/>
                </a:solidFill>
                <a:latin typeface="+mn-lt"/>
                <a:ea typeface="+mn-ea"/>
                <a:cs typeface="+mn-cs"/>
              </a:defRPr>
            </a:lvl9pPr>
          </a:lstStyle>
          <a:p>
            <a:pPr algn="r">
              <a:lnSpc>
                <a:spcPct val="120000"/>
              </a:lnSpc>
              <a:spcBef>
                <a:spcPts val="1000"/>
              </a:spcBef>
              <a:spcAft>
                <a:spcPts val="1000"/>
              </a:spcAft>
            </a:pPr>
            <a:r>
              <a:rPr lang="en-US" sz="2400" dirty="0" smtClean="0">
                <a:solidFill>
                  <a:schemeClr val="bg1"/>
                </a:solidFill>
                <a:latin typeface="+mj-lt"/>
                <a:cs typeface="Consolas" panose="020B0609020204030204" pitchFamily="49" charset="0"/>
              </a:rPr>
              <a:t>Cross-Browser</a:t>
            </a:r>
          </a:p>
        </p:txBody>
      </p:sp>
      <p:sp>
        <p:nvSpPr>
          <p:cNvPr id="11" name="Text Placeholder 4"/>
          <p:cNvSpPr txBox="1">
            <a:spLocks/>
          </p:cNvSpPr>
          <p:nvPr/>
        </p:nvSpPr>
        <p:spPr>
          <a:xfrm>
            <a:off x="2617595" y="4175850"/>
            <a:ext cx="2075346" cy="569960"/>
          </a:xfrm>
          <a:prstGeom prst="rect">
            <a:avLst/>
          </a:prstGeom>
          <a:solidFill>
            <a:schemeClr val="tx1">
              <a:lumMod val="75000"/>
              <a:lumOff val="25000"/>
            </a:schemeClr>
          </a:solidFill>
        </p:spPr>
        <p:txBody>
          <a:bodyPr vert="horz" lIns="91440" tIns="45720" rIns="91440" bIns="45720" rtlCol="0">
            <a:normAutofit/>
          </a:bodyPr>
          <a:lstStyle>
            <a:lvl1pPr marL="0" indent="0" algn="l" defTabSz="932597" rtl="0" eaLnBrk="1" latinLnBrk="0" hangingPunct="1">
              <a:lnSpc>
                <a:spcPct val="90000"/>
              </a:lnSpc>
              <a:spcBef>
                <a:spcPts val="1020"/>
              </a:spcBef>
              <a:buFont typeface="Arial" panose="020B0604020202020204" pitchFamily="34" charset="0"/>
              <a:buNone/>
              <a:defRPr sz="1632" kern="1200">
                <a:solidFill>
                  <a:schemeClr val="tx1"/>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1428"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1224"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1020"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1020" kern="1200">
                <a:solidFill>
                  <a:schemeClr val="tx1"/>
                </a:solidFill>
                <a:latin typeface="+mn-lt"/>
                <a:ea typeface="+mn-ea"/>
                <a:cs typeface="+mn-cs"/>
              </a:defRPr>
            </a:lvl5pPr>
            <a:lvl6pPr marL="2331491" indent="0" algn="l" defTabSz="932597" rtl="0" eaLnBrk="1" latinLnBrk="0" hangingPunct="1">
              <a:lnSpc>
                <a:spcPct val="90000"/>
              </a:lnSpc>
              <a:spcBef>
                <a:spcPts val="510"/>
              </a:spcBef>
              <a:buFont typeface="Arial" panose="020B0604020202020204" pitchFamily="34" charset="0"/>
              <a:buNone/>
              <a:defRPr sz="1020" kern="1200">
                <a:solidFill>
                  <a:schemeClr val="tx1"/>
                </a:solidFill>
                <a:latin typeface="+mn-lt"/>
                <a:ea typeface="+mn-ea"/>
                <a:cs typeface="+mn-cs"/>
              </a:defRPr>
            </a:lvl6pPr>
            <a:lvl7pPr marL="2797790" indent="0" algn="l" defTabSz="932597" rtl="0" eaLnBrk="1" latinLnBrk="0" hangingPunct="1">
              <a:lnSpc>
                <a:spcPct val="90000"/>
              </a:lnSpc>
              <a:spcBef>
                <a:spcPts val="510"/>
              </a:spcBef>
              <a:buFont typeface="Arial" panose="020B0604020202020204" pitchFamily="34" charset="0"/>
              <a:buNone/>
              <a:defRPr sz="1020" kern="1200">
                <a:solidFill>
                  <a:schemeClr val="tx1"/>
                </a:solidFill>
                <a:latin typeface="+mn-lt"/>
                <a:ea typeface="+mn-ea"/>
                <a:cs typeface="+mn-cs"/>
              </a:defRPr>
            </a:lvl7pPr>
            <a:lvl8pPr marL="3264088" indent="0" algn="l" defTabSz="932597" rtl="0" eaLnBrk="1" latinLnBrk="0" hangingPunct="1">
              <a:lnSpc>
                <a:spcPct val="90000"/>
              </a:lnSpc>
              <a:spcBef>
                <a:spcPts val="510"/>
              </a:spcBef>
              <a:buFont typeface="Arial" panose="020B0604020202020204" pitchFamily="34" charset="0"/>
              <a:buNone/>
              <a:defRPr sz="1020" kern="1200">
                <a:solidFill>
                  <a:schemeClr val="tx1"/>
                </a:solidFill>
                <a:latin typeface="+mn-lt"/>
                <a:ea typeface="+mn-ea"/>
                <a:cs typeface="+mn-cs"/>
              </a:defRPr>
            </a:lvl8pPr>
            <a:lvl9pPr marL="3730386" indent="0" algn="l" defTabSz="932597" rtl="0" eaLnBrk="1" latinLnBrk="0" hangingPunct="1">
              <a:lnSpc>
                <a:spcPct val="90000"/>
              </a:lnSpc>
              <a:spcBef>
                <a:spcPts val="510"/>
              </a:spcBef>
              <a:buFont typeface="Arial" panose="020B0604020202020204" pitchFamily="34" charset="0"/>
              <a:buNone/>
              <a:defRPr sz="1020" kern="1200">
                <a:solidFill>
                  <a:schemeClr val="tx1"/>
                </a:solidFill>
                <a:latin typeface="+mn-lt"/>
                <a:ea typeface="+mn-ea"/>
                <a:cs typeface="+mn-cs"/>
              </a:defRPr>
            </a:lvl9pPr>
          </a:lstStyle>
          <a:p>
            <a:pPr algn="r">
              <a:lnSpc>
                <a:spcPct val="120000"/>
              </a:lnSpc>
              <a:spcBef>
                <a:spcPts val="1000"/>
              </a:spcBef>
              <a:spcAft>
                <a:spcPts val="1000"/>
              </a:spcAft>
            </a:pPr>
            <a:r>
              <a:rPr lang="en-US" sz="2400" dirty="0" smtClean="0">
                <a:solidFill>
                  <a:schemeClr val="bg1"/>
                </a:solidFill>
                <a:latin typeface="+mj-lt"/>
                <a:cs typeface="Consolas" panose="020B0609020204030204" pitchFamily="49" charset="0"/>
              </a:rPr>
              <a:t>Lightweight</a:t>
            </a:r>
          </a:p>
        </p:txBody>
      </p:sp>
    </p:spTree>
    <p:extLst>
      <p:ext uri="{BB962C8B-B14F-4D97-AF65-F5344CB8AC3E}">
        <p14:creationId xmlns:p14="http://schemas.microsoft.com/office/powerpoint/2010/main" val="57109679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507" dirty="0"/>
              <a:t>Roadmap – Developer Certification</a:t>
            </a:r>
          </a:p>
        </p:txBody>
      </p:sp>
      <p:grpSp>
        <p:nvGrpSpPr>
          <p:cNvPr id="6" name="Group 5"/>
          <p:cNvGrpSpPr/>
          <p:nvPr/>
        </p:nvGrpSpPr>
        <p:grpSpPr>
          <a:xfrm>
            <a:off x="1048428" y="1122486"/>
            <a:ext cx="10598634" cy="2895291"/>
            <a:chOff x="3991864" y="1365668"/>
            <a:chExt cx="7663922" cy="2085739"/>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9673"/>
            <a:stretch/>
          </p:blipFill>
          <p:spPr>
            <a:xfrm>
              <a:off x="3991864" y="1365668"/>
              <a:ext cx="7663921" cy="1431320"/>
            </a:xfrm>
            <a:prstGeom prst="rect">
              <a:avLst/>
            </a:prstGeom>
          </p:spPr>
        </p:pic>
        <p:sp>
          <p:nvSpPr>
            <p:cNvPr id="5" name="Rectangle 4"/>
            <p:cNvSpPr/>
            <p:nvPr/>
          </p:nvSpPr>
          <p:spPr bwMode="auto">
            <a:xfrm>
              <a:off x="8848166" y="2734231"/>
              <a:ext cx="2807620" cy="7171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a:off x="915199" y="1161077"/>
            <a:ext cx="1078894" cy="2005428"/>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a:stCxn id="7" idx="2"/>
          </p:cNvCxnSpPr>
          <p:nvPr/>
        </p:nvCxnSpPr>
        <p:spPr>
          <a:xfrm>
            <a:off x="1454646" y="3166505"/>
            <a:ext cx="758454" cy="1702544"/>
          </a:xfrm>
          <a:prstGeom prst="line">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0" name="Picture 19"/>
          <p:cNvPicPr>
            <a:picLocks noChangeAspect="1"/>
          </p:cNvPicPr>
          <p:nvPr/>
        </p:nvPicPr>
        <p:blipFill rotWithShape="1">
          <a:blip r:embed="rId4"/>
          <a:srcRect t="1451" b="4412"/>
          <a:stretch/>
        </p:blipFill>
        <p:spPr>
          <a:xfrm>
            <a:off x="2154235" y="3437631"/>
            <a:ext cx="7203322" cy="3470152"/>
          </a:xfrm>
          <a:prstGeom prst="rect">
            <a:avLst/>
          </a:prstGeom>
        </p:spPr>
      </p:pic>
      <p:sp>
        <p:nvSpPr>
          <p:cNvPr id="21" name="Rectangle 20"/>
          <p:cNvSpPr/>
          <p:nvPr/>
        </p:nvSpPr>
        <p:spPr bwMode="auto">
          <a:xfrm>
            <a:off x="2213101" y="5975160"/>
            <a:ext cx="1756769" cy="4229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2223945" y="3158118"/>
            <a:ext cx="1964934" cy="2947171"/>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8310049" y="6316476"/>
            <a:ext cx="4182963" cy="647165"/>
          </a:xfrm>
          <a:prstGeom prst="rect">
            <a:avLst/>
          </a:prstGeom>
          <a:noFill/>
        </p:spPr>
        <p:txBody>
          <a:bodyPr wrap="none" lIns="186521" tIns="149217" rIns="186521" bIns="149217" rtlCol="0">
            <a:spAutoFit/>
          </a:bodyPr>
          <a:lstStyle/>
          <a:p>
            <a:pPr>
              <a:lnSpc>
                <a:spcPct val="90000"/>
              </a:lnSpc>
              <a:spcAft>
                <a:spcPts val="612"/>
              </a:spcAft>
            </a:pPr>
            <a:r>
              <a:rPr lang="en-US" sz="2448" dirty="0">
                <a:gradFill>
                  <a:gsLst>
                    <a:gs pos="2917">
                      <a:schemeClr val="tx1"/>
                    </a:gs>
                    <a:gs pos="30000">
                      <a:schemeClr val="tx1"/>
                    </a:gs>
                  </a:gsLst>
                  <a:lin ang="5400000" scaled="0"/>
                </a:gradFill>
              </a:rPr>
              <a:t>http://bit.ly/Ignite-CertApp</a:t>
            </a:r>
          </a:p>
        </p:txBody>
      </p:sp>
    </p:spTree>
    <p:extLst>
      <p:ext uri="{BB962C8B-B14F-4D97-AF65-F5344CB8AC3E}">
        <p14:creationId xmlns:p14="http://schemas.microsoft.com/office/powerpoint/2010/main" val="778294931"/>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jQuery</a:t>
            </a:r>
            <a:endParaRPr lang="en-US" dirty="0"/>
          </a:p>
        </p:txBody>
      </p:sp>
    </p:spTree>
    <p:extLst>
      <p:ext uri="{BB962C8B-B14F-4D97-AF65-F5344CB8AC3E}">
        <p14:creationId xmlns:p14="http://schemas.microsoft.com/office/powerpoint/2010/main" val="56154964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AJAX</a:t>
            </a:r>
            <a:endParaRPr lang="en-US" dirty="0"/>
          </a:p>
        </p:txBody>
      </p:sp>
      <p:sp>
        <p:nvSpPr>
          <p:cNvPr id="2" name="Text Placeholder 1"/>
          <p:cNvSpPr>
            <a:spLocks noGrp="1"/>
          </p:cNvSpPr>
          <p:nvPr>
            <p:ph idx="4294967295"/>
          </p:nvPr>
        </p:nvSpPr>
        <p:spPr>
          <a:xfrm>
            <a:off x="0" y="2481942"/>
            <a:ext cx="10597243" cy="3817257"/>
          </a:xfrm>
          <a:prstGeom prst="rect">
            <a:avLst/>
          </a:prstGeom>
        </p:spPr>
        <p:txBody>
          <a:bodyPr/>
          <a:lstStyle/>
          <a:p>
            <a:pPr marL="0" indent="0">
              <a:lnSpc>
                <a:spcPct val="107000"/>
              </a:lnSpc>
              <a:spcBef>
                <a:spcPts val="0"/>
              </a:spcBef>
              <a:buNone/>
            </a:pPr>
            <a:r>
              <a:rPr lang="en-US" sz="18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var</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productJSON</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JSON.stringify</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newProduct</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product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ajax</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url: </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"/Services/</a:t>
            </a:r>
            <a:r>
              <a:rPr lang="en-US" sz="1800"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ProductService.svc</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/Add"</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type: </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"POST"</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dataType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en-US" sz="1800"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json</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contentType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"application/</a:t>
            </a:r>
            <a:r>
              <a:rPr lang="en-US" sz="1800"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json</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 charset=utf-8"</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data: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productJSON</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success: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displayLocations</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failure: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displayError</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r>
              <a:rPr lang="en-US" sz="18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0752728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Web Sockets</a:t>
            </a:r>
            <a:endParaRPr lang="en-US" dirty="0"/>
          </a:p>
        </p:txBody>
      </p:sp>
      <p:sp>
        <p:nvSpPr>
          <p:cNvPr id="2" name="Text Placeholder 1"/>
          <p:cNvSpPr>
            <a:spLocks noGrp="1"/>
          </p:cNvSpPr>
          <p:nvPr>
            <p:ph idx="4294967295"/>
          </p:nvPr>
        </p:nvSpPr>
        <p:spPr>
          <a:xfrm>
            <a:off x="0" y="2498270"/>
            <a:ext cx="11201400" cy="3800929"/>
          </a:xfrm>
          <a:prstGeom prst="rect">
            <a:avLst/>
          </a:prstGeom>
        </p:spPr>
        <p:txBody>
          <a:bodyPr/>
          <a:lstStyle/>
          <a:p>
            <a:pPr marL="0" indent="0">
              <a:lnSpc>
                <a:spcPct val="107000"/>
              </a:lnSpc>
              <a:spcBef>
                <a:spcPts val="0"/>
              </a:spcBef>
              <a:buNone/>
            </a:pP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if</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window.WebSocket</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var</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socket = </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new</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WebSocket</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800" dirty="0" smtClean="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en-US" sz="1800" dirty="0" err="1" smtClean="0">
                <a:solidFill>
                  <a:srgbClr val="A31515"/>
                </a:solidFill>
                <a:latin typeface="Consolas" panose="020B0609020204030204" pitchFamily="49" charset="0"/>
                <a:ea typeface="Calibri" panose="020F0502020204030204" pitchFamily="34" charset="0"/>
                <a:cs typeface="Times New Roman" panose="02020603050405020304" pitchFamily="18" charset="0"/>
              </a:rPr>
              <a:t>wss</a:t>
            </a:r>
            <a:r>
              <a:rPr lang="en-US" sz="1800" dirty="0" smtClean="0">
                <a:solidFill>
                  <a:srgbClr val="A31515"/>
                </a:solidFill>
                <a:latin typeface="Consolas" panose="020B0609020204030204" pitchFamily="49" charset="0"/>
                <a:ea typeface="Calibri" panose="020F0502020204030204" pitchFamily="34" charset="0"/>
                <a:cs typeface="Times New Roman" panose="02020603050405020304" pitchFamily="18" charset="0"/>
              </a:rPr>
              <a:t>://url.com/endpoint'</a:t>
            </a:r>
            <a:r>
              <a:rPr lang="en-US" sz="18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socket.onopen</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function</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socket.send</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'hello, world'</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socket.onmessage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function</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(event)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if</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event.type</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'Text'</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'#output'</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).text(</a:t>
            </a:r>
            <a:r>
              <a:rPr lang="en-US" sz="18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event.data</a:t>
            </a: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r>
              <a:rPr lang="en-US" sz="18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p>
        </p:txBody>
      </p:sp>
    </p:spTree>
    <p:extLst>
      <p:ext uri="{BB962C8B-B14F-4D97-AF65-F5344CB8AC3E}">
        <p14:creationId xmlns:p14="http://schemas.microsoft.com/office/powerpoint/2010/main" val="153229366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a:t>
            </a:r>
            <a:endParaRPr lang="en-US" dirty="0"/>
          </a:p>
        </p:txBody>
      </p:sp>
      <p:sp>
        <p:nvSpPr>
          <p:cNvPr id="2" name="Text Placeholder 1"/>
          <p:cNvSpPr>
            <a:spLocks noGrp="1"/>
          </p:cNvSpPr>
          <p:nvPr>
            <p:ph idx="4294967295"/>
          </p:nvPr>
        </p:nvSpPr>
        <p:spPr>
          <a:xfrm>
            <a:off x="855008" y="1861968"/>
            <a:ext cx="10726460" cy="4437962"/>
          </a:xfrm>
          <a:prstGeom prst="rect">
            <a:avLst/>
          </a:prstGeom>
        </p:spPr>
        <p:txBody>
          <a:bodyPr/>
          <a:lstStyle/>
          <a:p>
            <a:pPr marL="0" indent="0">
              <a:buNone/>
            </a:pPr>
            <a:r>
              <a:rPr lang="en-US" sz="2000" dirty="0" smtClean="0"/>
              <a:t>You have the following content on your web page:</a:t>
            </a:r>
          </a:p>
          <a:p>
            <a:pPr marL="0" indent="0">
              <a:lnSpc>
                <a:spcPct val="106000"/>
              </a:lnSpc>
              <a:spcBef>
                <a:spcPts val="0"/>
              </a:spcBef>
              <a:buNone/>
            </a:pPr>
            <a:r>
              <a:rPr lang="en-US" sz="1600" dirty="0" smtClean="0">
                <a:solidFill>
                  <a:srgbClr val="0000FF"/>
                </a:solidFill>
                <a:latin typeface="Consolas" panose="020B0609020204030204" pitchFamily="49" charset="0"/>
                <a:ea typeface="Calibri" panose="020F0502020204030204" pitchFamily="34" charset="0"/>
                <a:cs typeface="Times New Roman" panose="02020603050405020304" pitchFamily="18" charset="0"/>
              </a:rPr>
              <a:t>1	&lt;</a:t>
            </a:r>
            <a:r>
              <a:rPr lang="en-US" sz="1600" dirty="0" smtClean="0">
                <a:solidFill>
                  <a:srgbClr val="800000"/>
                </a:solidFill>
                <a:latin typeface="Consolas" panose="020B0609020204030204" pitchFamily="49" charset="0"/>
                <a:ea typeface="Calibri" panose="020F0502020204030204" pitchFamily="34" charset="0"/>
                <a:cs typeface="Times New Roman" panose="02020603050405020304" pitchFamily="18" charset="0"/>
              </a:rPr>
              <a:t>script</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FF0000"/>
                </a:solidFill>
                <a:latin typeface="Consolas" panose="020B0609020204030204" pitchFamily="49" charset="0"/>
                <a:ea typeface="Calibri" panose="020F0502020204030204" pitchFamily="34" charset="0"/>
                <a:cs typeface="Times New Roman" panose="02020603050405020304" pitchFamily="18" charset="0"/>
              </a:rPr>
              <a:t>src</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="Scripts/jquery-2.1.0.min.js"&gt;&lt;/</a:t>
            </a:r>
            <a:r>
              <a:rPr lang="en-US" sz="1600" dirty="0">
                <a:solidFill>
                  <a:srgbClr val="800000"/>
                </a:solidFill>
                <a:latin typeface="Consolas" panose="020B0609020204030204" pitchFamily="49" charset="0"/>
                <a:ea typeface="Calibri" panose="020F0502020204030204" pitchFamily="34" charset="0"/>
                <a:cs typeface="Times New Roman" panose="02020603050405020304" pitchFamily="18" charset="0"/>
              </a:rPr>
              <a:t>script</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600" dirty="0">
              <a:latin typeface="Times New Roman" panose="02020603050405020304" pitchFamily="18" charset="0"/>
              <a:ea typeface="Times New Roman" panose="02020603050405020304" pitchFamily="18" charset="0"/>
            </a:endParaRPr>
          </a:p>
          <a:p>
            <a:pPr marL="0" indent="0">
              <a:lnSpc>
                <a:spcPct val="106000"/>
              </a:lnSpc>
              <a:spcBef>
                <a:spcPts val="0"/>
              </a:spcBef>
              <a:buNone/>
            </a:pPr>
            <a:r>
              <a:rPr lang="en-US" sz="1600" dirty="0" smtClean="0">
                <a:solidFill>
                  <a:srgbClr val="0000FF"/>
                </a:solidFill>
                <a:latin typeface="Consolas" panose="020B0609020204030204" pitchFamily="49" charset="0"/>
                <a:ea typeface="Calibri" panose="020F0502020204030204" pitchFamily="34" charset="0"/>
                <a:cs typeface="Times New Roman" panose="02020603050405020304" pitchFamily="18" charset="0"/>
              </a:rPr>
              <a:t>2</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	&lt;</a:t>
            </a:r>
            <a:r>
              <a:rPr lang="en-US" sz="1600" dirty="0">
                <a:solidFill>
                  <a:srgbClr val="800000"/>
                </a:solidFill>
                <a:latin typeface="Consolas" panose="020B0609020204030204" pitchFamily="49" charset="0"/>
                <a:ea typeface="Calibri" panose="020F0502020204030204" pitchFamily="34" charset="0"/>
                <a:cs typeface="Times New Roman" panose="02020603050405020304" pitchFamily="18" charset="0"/>
              </a:rPr>
              <a:t>script</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600" dirty="0">
              <a:latin typeface="Times New Roman" panose="02020603050405020304" pitchFamily="18" charset="0"/>
              <a:ea typeface="Times New Roman" panose="02020603050405020304" pitchFamily="18" charset="0"/>
            </a:endParaRPr>
          </a:p>
          <a:p>
            <a:pPr marL="0" indent="0">
              <a:lnSpc>
                <a:spcPct val="106000"/>
              </a:lnSpc>
              <a:spcBef>
                <a:spcPts val="0"/>
              </a:spcBef>
              <a:buNone/>
            </a:pPr>
            <a:r>
              <a:rPr lang="en-US" sz="1600" dirty="0" smtClean="0">
                <a:solidFill>
                  <a:srgbClr val="0000FF"/>
                </a:solidFill>
                <a:latin typeface="Consolas" panose="020B0609020204030204" pitchFamily="49" charset="0"/>
                <a:ea typeface="Calibri" panose="020F0502020204030204" pitchFamily="34" charset="0"/>
                <a:cs typeface="Times New Roman" panose="02020603050405020304" pitchFamily="18" charset="0"/>
              </a:rPr>
              <a:t>3</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"use strict"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Times New Roman" panose="02020603050405020304" pitchFamily="18" charset="0"/>
              <a:ea typeface="Times New Roman" panose="02020603050405020304" pitchFamily="18" charset="0"/>
            </a:endParaRPr>
          </a:p>
          <a:p>
            <a:pPr marL="0" indent="0">
              <a:lnSpc>
                <a:spcPct val="106000"/>
              </a:lnSpc>
              <a:spcBef>
                <a:spcPts val="0"/>
              </a:spcBef>
              <a:buNone/>
            </a:pPr>
            <a:r>
              <a:rPr lang="en-US" sz="1600" dirty="0" smtClean="0">
                <a:solidFill>
                  <a:srgbClr val="0000FF"/>
                </a:solidFill>
                <a:latin typeface="Consolas" panose="020B0609020204030204" pitchFamily="49" charset="0"/>
                <a:ea typeface="Calibri" panose="020F0502020204030204" pitchFamily="34" charset="0"/>
                <a:cs typeface="Times New Roman" panose="02020603050405020304" pitchFamily="18" charset="0"/>
              </a:rPr>
              <a:t>4</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function</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updatePage</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600" dirty="0" smtClean="0">
                <a:solidFill>
                  <a:srgbClr val="A31515"/>
                </a:solidFill>
                <a:latin typeface="Consolas" panose="020B0609020204030204" pitchFamily="49" charset="0"/>
                <a:ea typeface="Calibri" panose="020F0502020204030204" pitchFamily="34" charset="0"/>
                <a:cs typeface="Times New Roman" panose="02020603050405020304" pitchFamily="18" charset="0"/>
              </a:rPr>
              <a:t>“output</a:t>
            </a:r>
            <a:r>
              <a:rPr lang="en-US" sz="16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).text(</a:t>
            </a:r>
            <a:r>
              <a:rPr lang="en-US" sz="16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"Hello, world!"</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600" dirty="0">
              <a:latin typeface="Times New Roman" panose="02020603050405020304" pitchFamily="18" charset="0"/>
              <a:ea typeface="Times New Roman" panose="02020603050405020304" pitchFamily="18" charset="0"/>
            </a:endParaRPr>
          </a:p>
          <a:p>
            <a:pPr marL="0" indent="0">
              <a:lnSpc>
                <a:spcPct val="106000"/>
              </a:lnSpc>
              <a:spcBef>
                <a:spcPts val="0"/>
              </a:spcBef>
              <a:buNone/>
            </a:pPr>
            <a:r>
              <a:rPr lang="en-US" sz="1600" dirty="0" smtClean="0">
                <a:solidFill>
                  <a:srgbClr val="0000FF"/>
                </a:solidFill>
                <a:latin typeface="Consolas" panose="020B0609020204030204" pitchFamily="49" charset="0"/>
                <a:ea typeface="Calibri" panose="020F0502020204030204" pitchFamily="34" charset="0"/>
                <a:cs typeface="Times New Roman" panose="02020603050405020304" pitchFamily="18" charset="0"/>
              </a:rPr>
              <a:t>5</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updatePage</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600" dirty="0">
              <a:latin typeface="Times New Roman" panose="02020603050405020304" pitchFamily="18" charset="0"/>
              <a:ea typeface="Times New Roman" panose="02020603050405020304" pitchFamily="18" charset="0"/>
            </a:endParaRPr>
          </a:p>
          <a:p>
            <a:pPr marL="0" indent="0">
              <a:lnSpc>
                <a:spcPct val="106000"/>
              </a:lnSpc>
              <a:spcBef>
                <a:spcPts val="0"/>
              </a:spcBef>
              <a:buNone/>
            </a:pPr>
            <a:r>
              <a:rPr lang="en-US" sz="1600" dirty="0" smtClean="0">
                <a:solidFill>
                  <a:srgbClr val="0000FF"/>
                </a:solidFill>
                <a:latin typeface="Consolas" panose="020B0609020204030204" pitchFamily="49" charset="0"/>
                <a:ea typeface="Calibri" panose="020F0502020204030204" pitchFamily="34" charset="0"/>
                <a:cs typeface="Times New Roman" panose="02020603050405020304" pitchFamily="18" charset="0"/>
              </a:rPr>
              <a:t>6</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	&lt;/</a:t>
            </a:r>
            <a:r>
              <a:rPr lang="en-US" sz="1600" dirty="0">
                <a:solidFill>
                  <a:srgbClr val="800000"/>
                </a:solidFill>
                <a:latin typeface="Consolas" panose="020B0609020204030204" pitchFamily="49" charset="0"/>
                <a:ea typeface="Calibri" panose="020F0502020204030204" pitchFamily="34" charset="0"/>
                <a:cs typeface="Times New Roman" panose="02020603050405020304" pitchFamily="18" charset="0"/>
              </a:rPr>
              <a:t>script</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600" dirty="0">
              <a:latin typeface="Times New Roman" panose="02020603050405020304" pitchFamily="18" charset="0"/>
              <a:ea typeface="Times New Roman" panose="02020603050405020304" pitchFamily="18" charset="0"/>
            </a:endParaRPr>
          </a:p>
          <a:p>
            <a:pPr marL="0" indent="0">
              <a:lnSpc>
                <a:spcPct val="106000"/>
              </a:lnSpc>
              <a:spcBef>
                <a:spcPts val="0"/>
              </a:spcBef>
              <a:spcAft>
                <a:spcPts val="800"/>
              </a:spcAft>
              <a:buNone/>
            </a:pPr>
            <a:r>
              <a:rPr lang="en-US" sz="1600" dirty="0" smtClean="0">
                <a:solidFill>
                  <a:srgbClr val="0000FF"/>
                </a:solidFill>
                <a:latin typeface="Consolas" panose="020B0609020204030204" pitchFamily="49" charset="0"/>
                <a:ea typeface="Calibri" panose="020F0502020204030204" pitchFamily="34" charset="0"/>
                <a:cs typeface="Times New Roman" panose="02020603050405020304" pitchFamily="18" charset="0"/>
              </a:rPr>
              <a:t>7</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	&lt;</a:t>
            </a:r>
            <a:r>
              <a:rPr lang="en-US" sz="1600" dirty="0">
                <a:solidFill>
                  <a:srgbClr val="800000"/>
                </a:solidFill>
                <a:latin typeface="Consolas" panose="020B0609020204030204" pitchFamily="49" charset="0"/>
                <a:ea typeface="Calibri" panose="020F0502020204030204" pitchFamily="34" charset="0"/>
                <a:cs typeface="Times New Roman" panose="02020603050405020304" pitchFamily="18" charset="0"/>
              </a:rPr>
              <a:t>div</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id</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="output"&gt;&lt;/</a:t>
            </a:r>
            <a:r>
              <a:rPr lang="en-US" sz="1600" dirty="0">
                <a:solidFill>
                  <a:srgbClr val="800000"/>
                </a:solidFill>
                <a:latin typeface="Consolas" panose="020B0609020204030204" pitchFamily="49" charset="0"/>
                <a:ea typeface="Calibri" panose="020F0502020204030204" pitchFamily="34" charset="0"/>
                <a:cs typeface="Times New Roman" panose="02020603050405020304" pitchFamily="18" charset="0"/>
              </a:rPr>
              <a:t>div</a:t>
            </a:r>
            <a:r>
              <a:rPr lang="en-US" sz="1600" dirty="0" smtClean="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600" dirty="0" smtClean="0"/>
          </a:p>
          <a:p>
            <a:pPr marL="0" indent="0">
              <a:lnSpc>
                <a:spcPct val="107000"/>
              </a:lnSpc>
              <a:spcBef>
                <a:spcPts val="0"/>
              </a:spcBef>
              <a:spcAft>
                <a:spcPts val="800"/>
              </a:spcAft>
              <a:buNone/>
            </a:pPr>
            <a:r>
              <a:rPr lang="en-US" sz="2000" dirty="0" smtClean="0"/>
              <a:t>When you view the web page no text is displayed.</a:t>
            </a:r>
          </a:p>
          <a:p>
            <a:pPr marL="0" indent="0">
              <a:lnSpc>
                <a:spcPct val="107000"/>
              </a:lnSpc>
              <a:spcBef>
                <a:spcPts val="0"/>
              </a:spcBef>
              <a:spcAft>
                <a:spcPts val="800"/>
              </a:spcAft>
              <a:buNone/>
            </a:pPr>
            <a:r>
              <a:rPr lang="en-US" sz="2000" dirty="0" smtClean="0"/>
              <a:t>What should you do?</a:t>
            </a:r>
            <a:endParaRPr lang="en-US" sz="2000" dirty="0"/>
          </a:p>
        </p:txBody>
      </p:sp>
      <p:sp>
        <p:nvSpPr>
          <p:cNvPr id="6" name="Rectangle 5"/>
          <p:cNvSpPr/>
          <p:nvPr/>
        </p:nvSpPr>
        <p:spPr bwMode="auto">
          <a:xfrm>
            <a:off x="1189092" y="6240463"/>
            <a:ext cx="91440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smtClean="0">
                <a:gradFill>
                  <a:gsLst>
                    <a:gs pos="0">
                      <a:srgbClr val="FFFFFF"/>
                    </a:gs>
                    <a:gs pos="100000">
                      <a:srgbClr val="FFFFFF"/>
                    </a:gs>
                  </a:gsLst>
                  <a:lin ang="5400000" scaled="0"/>
                </a:gradFill>
                <a:ea typeface="Segoe UI" pitchFamily="34" charset="0"/>
                <a:cs typeface="Segoe UI" pitchFamily="34" charset="0"/>
              </a:rPr>
              <a:t>d.</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189092" y="5783263"/>
            <a:ext cx="91440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c</a:t>
            </a:r>
            <a:r>
              <a:rPr lang="en-US" b="1" dirty="0" smtClean="0">
                <a:gradFill>
                  <a:gsLst>
                    <a:gs pos="0">
                      <a:srgbClr val="FFFFFF"/>
                    </a:gs>
                    <a:gs pos="100000">
                      <a:srgbClr val="FFFFFF"/>
                    </a:gs>
                  </a:gsLst>
                  <a:lin ang="5400000" scaled="0"/>
                </a:gradFill>
                <a:ea typeface="Segoe UI" pitchFamily="34" charset="0"/>
                <a:cs typeface="Segoe UI" pitchFamily="34" charset="0"/>
              </a:rPr>
              <a:t>.</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189092" y="5326037"/>
            <a:ext cx="91440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b</a:t>
            </a:r>
            <a:r>
              <a:rPr lang="en-US" b="1" dirty="0" smtClean="0">
                <a:gradFill>
                  <a:gsLst>
                    <a:gs pos="0">
                      <a:srgbClr val="FFFFFF"/>
                    </a:gs>
                    <a:gs pos="100000">
                      <a:srgbClr val="FFFFFF"/>
                    </a:gs>
                  </a:gsLst>
                  <a:lin ang="5400000" scaled="0"/>
                </a:gradFill>
                <a:ea typeface="Segoe UI" pitchFamily="34" charset="0"/>
                <a:cs typeface="Segoe UI" pitchFamily="34" charset="0"/>
              </a:rPr>
              <a:t>.</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189092" y="4868863"/>
            <a:ext cx="91440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smtClean="0">
                <a:gradFill>
                  <a:gsLst>
                    <a:gs pos="0">
                      <a:srgbClr val="FFFFFF"/>
                    </a:gs>
                    <a:gs pos="100000">
                      <a:srgbClr val="FFFFFF"/>
                    </a:gs>
                  </a:gsLst>
                  <a:lin ang="5400000" scaled="0"/>
                </a:gradFill>
                <a:ea typeface="Segoe UI" pitchFamily="34" charset="0"/>
                <a:cs typeface="Segoe UI" pitchFamily="34" charset="0"/>
              </a:rPr>
              <a:t>a.</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149132" y="6240463"/>
            <a:ext cx="8183880" cy="457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spcAft>
                <a:spcPts val="800"/>
              </a:spcAft>
            </a:pP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Update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line 5 to $(</a:t>
            </a:r>
            <a:r>
              <a:rPr lang="en-US" sz="14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"#output"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).load(</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updatePage</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p:cNvSpPr/>
          <p:nvPr/>
        </p:nvSpPr>
        <p:spPr bwMode="auto">
          <a:xfrm>
            <a:off x="2149132" y="5783263"/>
            <a:ext cx="818388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Update line 4 to function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updatePage</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smtClean="0">
                <a:solidFill>
                  <a:srgbClr val="A31515"/>
                </a:solidFill>
                <a:latin typeface="Consolas" panose="020B0609020204030204" pitchFamily="49" charset="0"/>
                <a:ea typeface="Calibri" panose="020F0502020204030204" pitchFamily="34" charset="0"/>
                <a:cs typeface="Times New Roman" panose="02020603050405020304" pitchFamily="18" charset="0"/>
              </a:rPr>
              <a:t>“#output</a:t>
            </a:r>
            <a:r>
              <a:rPr lang="en-US" sz="14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).text(</a:t>
            </a:r>
            <a:r>
              <a:rPr lang="en-US" sz="14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"Hello, world!"</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p:cNvSpPr/>
          <p:nvPr/>
        </p:nvSpPr>
        <p:spPr bwMode="auto">
          <a:xfrm>
            <a:off x="2149132" y="5326037"/>
            <a:ext cx="818388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Update line </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5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to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updatePage</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p:cNvSpPr/>
          <p:nvPr/>
        </p:nvSpPr>
        <p:spPr bwMode="auto">
          <a:xfrm>
            <a:off x="2149132" y="4868863"/>
            <a:ext cx="818388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Update line 4 to function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updatePage</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smtClean="0">
                <a:solidFill>
                  <a:srgbClr val="A31515"/>
                </a:solidFill>
                <a:latin typeface="Consolas" panose="020B0609020204030204" pitchFamily="49" charset="0"/>
                <a:ea typeface="Calibri" panose="020F0502020204030204" pitchFamily="34" charset="0"/>
                <a:cs typeface="Times New Roman" panose="02020603050405020304" pitchFamily="18" charset="0"/>
              </a:rPr>
              <a:t>“.output</a:t>
            </a:r>
            <a:r>
              <a:rPr lang="en-US" sz="14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).text(</a:t>
            </a:r>
            <a:r>
              <a:rPr lang="en-US" sz="14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"Hello, world!"</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3734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7"/>
                                        </p:tgtEl>
                                        <p:attrNameLst>
                                          <p:attrName>fillcolor</p:attrName>
                                        </p:attrNameLst>
                                      </p:cBhvr>
                                      <p:to>
                                        <a:schemeClr val="accent2"/>
                                      </p:to>
                                    </p:animClr>
                                    <p:set>
                                      <p:cBhvr>
                                        <p:cTn id="7" dur="500" fill="hold"/>
                                        <p:tgtEl>
                                          <p:spTgt spid="7"/>
                                        </p:tgtEl>
                                        <p:attrNameLst>
                                          <p:attrName>fill.type</p:attrName>
                                        </p:attrNameLst>
                                      </p:cBhvr>
                                      <p:to>
                                        <p:strVal val="solid"/>
                                      </p:to>
                                    </p:set>
                                    <p:set>
                                      <p:cBhvr>
                                        <p:cTn id="8" dur="500" fill="hold"/>
                                        <p:tgtEl>
                                          <p:spTgt spid="7"/>
                                        </p:tgtEl>
                                        <p:attrNameLst>
                                          <p:attrName>fill.on</p:attrName>
                                        </p:attrNameLst>
                                      </p:cBhvr>
                                      <p:to>
                                        <p:strVal val="true"/>
                                      </p:to>
                                    </p:set>
                                  </p:childTnLst>
                                </p:cTn>
                              </p:par>
                              <p:par>
                                <p:cTn id="9" presetID="26" presetClass="emph" presetSubtype="0" fill="hold" nodeType="withEffect">
                                  <p:stCondLst>
                                    <p:cond delay="0"/>
                                  </p:stCondLst>
                                  <p:childTnLst>
                                    <p:animEffect transition="out" filter="fade">
                                      <p:cBhvr>
                                        <p:cTn id="10" dur="500" tmFilter="0, 0; .2, .5; .8, .5; 1, 0"/>
                                        <p:tgtEl>
                                          <p:spTgt spid="12">
                                            <p:txEl>
                                              <p:pRg st="0" end="0"/>
                                            </p:txEl>
                                          </p:spTgt>
                                        </p:tgtEl>
                                      </p:cBhvr>
                                    </p:animEffect>
                                    <p:animScale>
                                      <p:cBhvr>
                                        <p:cTn id="11" dur="250" autoRev="1" fill="hold"/>
                                        <p:tgtEl>
                                          <p:spTgt spid="12">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a:t>
            </a:r>
            <a:endParaRPr lang="en-US" dirty="0"/>
          </a:p>
        </p:txBody>
      </p:sp>
      <p:sp>
        <p:nvSpPr>
          <p:cNvPr id="2" name="Text Placeholder 1"/>
          <p:cNvSpPr>
            <a:spLocks noGrp="1"/>
          </p:cNvSpPr>
          <p:nvPr>
            <p:ph idx="4294967295"/>
          </p:nvPr>
        </p:nvSpPr>
        <p:spPr>
          <a:xfrm>
            <a:off x="855008" y="1861968"/>
            <a:ext cx="10726460" cy="4437962"/>
          </a:xfrm>
          <a:prstGeom prst="rect">
            <a:avLst/>
          </a:prstGeom>
        </p:spPr>
        <p:txBody>
          <a:bodyPr>
            <a:normAutofit/>
          </a:bodyPr>
          <a:lstStyle/>
          <a:p>
            <a:pPr marL="0" indent="0">
              <a:buNone/>
            </a:pPr>
            <a:r>
              <a:rPr lang="en-US" sz="2000" dirty="0"/>
              <a:t>You have a web page with multiple buttons that use a class named submit. You have added a reference to jQuery.</a:t>
            </a:r>
          </a:p>
          <a:p>
            <a:pPr marL="0" indent="0">
              <a:buNone/>
            </a:pPr>
            <a:endParaRPr lang="en-US" sz="2000" dirty="0"/>
          </a:p>
          <a:p>
            <a:pPr marL="0" indent="0">
              <a:buNone/>
            </a:pPr>
            <a:r>
              <a:rPr lang="en-US" sz="2000" dirty="0"/>
              <a:t>When a button is </a:t>
            </a:r>
            <a:r>
              <a:rPr lang="en-US" sz="2000" dirty="0" smtClean="0"/>
              <a:t>clicked, </a:t>
            </a:r>
            <a:r>
              <a:rPr lang="en-US" sz="2000" dirty="0"/>
              <a:t>you need to disable it.</a:t>
            </a:r>
          </a:p>
          <a:p>
            <a:pPr marL="0" indent="0">
              <a:buNone/>
            </a:pPr>
            <a:endParaRPr lang="en-US" sz="2000" dirty="0"/>
          </a:p>
          <a:p>
            <a:pPr marL="0" indent="0">
              <a:buNone/>
            </a:pPr>
            <a:r>
              <a:rPr lang="en-US" sz="2000" dirty="0"/>
              <a:t>What script block should you use?</a:t>
            </a:r>
          </a:p>
        </p:txBody>
      </p:sp>
      <p:sp>
        <p:nvSpPr>
          <p:cNvPr id="6" name="Rectangle 5"/>
          <p:cNvSpPr/>
          <p:nvPr/>
        </p:nvSpPr>
        <p:spPr bwMode="auto">
          <a:xfrm>
            <a:off x="1189092" y="6240463"/>
            <a:ext cx="91440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smtClean="0">
                <a:gradFill>
                  <a:gsLst>
                    <a:gs pos="0">
                      <a:srgbClr val="FFFFFF"/>
                    </a:gs>
                    <a:gs pos="100000">
                      <a:srgbClr val="FFFFFF"/>
                    </a:gs>
                  </a:gsLst>
                  <a:lin ang="5400000" scaled="0"/>
                </a:gradFill>
                <a:ea typeface="Segoe UI" pitchFamily="34" charset="0"/>
                <a:cs typeface="Segoe UI" pitchFamily="34" charset="0"/>
              </a:rPr>
              <a:t>d.</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189092" y="5783263"/>
            <a:ext cx="91440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c</a:t>
            </a:r>
            <a:r>
              <a:rPr lang="en-US" b="1" dirty="0" smtClean="0">
                <a:gradFill>
                  <a:gsLst>
                    <a:gs pos="0">
                      <a:srgbClr val="FFFFFF"/>
                    </a:gs>
                    <a:gs pos="100000">
                      <a:srgbClr val="FFFFFF"/>
                    </a:gs>
                  </a:gsLst>
                  <a:lin ang="5400000" scaled="0"/>
                </a:gradFill>
                <a:ea typeface="Segoe UI" pitchFamily="34" charset="0"/>
                <a:cs typeface="Segoe UI" pitchFamily="34" charset="0"/>
              </a:rPr>
              <a:t>.</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189092" y="5326037"/>
            <a:ext cx="91440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b</a:t>
            </a:r>
            <a:r>
              <a:rPr lang="en-US" b="1" dirty="0" smtClean="0">
                <a:gradFill>
                  <a:gsLst>
                    <a:gs pos="0">
                      <a:srgbClr val="FFFFFF"/>
                    </a:gs>
                    <a:gs pos="100000">
                      <a:srgbClr val="FFFFFF"/>
                    </a:gs>
                  </a:gsLst>
                  <a:lin ang="5400000" scaled="0"/>
                </a:gradFill>
                <a:ea typeface="Segoe UI" pitchFamily="34" charset="0"/>
                <a:cs typeface="Segoe UI" pitchFamily="34" charset="0"/>
              </a:rPr>
              <a:t>.</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189092" y="4868863"/>
            <a:ext cx="91440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smtClean="0">
                <a:gradFill>
                  <a:gsLst>
                    <a:gs pos="0">
                      <a:srgbClr val="FFFFFF"/>
                    </a:gs>
                    <a:gs pos="100000">
                      <a:srgbClr val="FFFFFF"/>
                    </a:gs>
                  </a:gsLst>
                  <a:lin ang="5400000" scaled="0"/>
                </a:gradFill>
                <a:ea typeface="Segoe UI" pitchFamily="34" charset="0"/>
                <a:cs typeface="Segoe UI" pitchFamily="34" charset="0"/>
              </a:rPr>
              <a:t>a.</a:t>
            </a: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149132" y="6240463"/>
            <a:ext cx="8183880" cy="457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spcAft>
                <a:spcPts val="800"/>
              </a:spcAft>
            </a:pP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600" dirty="0" smtClean="0">
                <a:solidFill>
                  <a:srgbClr val="A31515"/>
                </a:solidFill>
                <a:latin typeface="Consolas" panose="020B0609020204030204" pitchFamily="49" charset="0"/>
                <a:ea typeface="Calibri" panose="020F0502020204030204" pitchFamily="34" charset="0"/>
                <a:cs typeface="Times New Roman" panose="02020603050405020304" pitchFamily="18" charset="0"/>
              </a:rPr>
              <a:t>'.submit</a:t>
            </a:r>
            <a:r>
              <a:rPr lang="en-US" sz="16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).click(</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function</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smtClean="0">
                <a:solidFill>
                  <a:srgbClr val="0000FF"/>
                </a:solidFill>
                <a:latin typeface="Consolas" panose="020B0609020204030204" pitchFamily="49" charset="0"/>
                <a:ea typeface="Calibri" panose="020F0502020204030204" pitchFamily="34" charset="0"/>
                <a:cs typeface="Times New Roman" panose="02020603050405020304" pitchFamily="18" charset="0"/>
              </a:rPr>
              <a:t>this)</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.prop</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6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'disabled'</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6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true</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p:cNvSpPr/>
          <p:nvPr/>
        </p:nvSpPr>
        <p:spPr bwMode="auto">
          <a:xfrm>
            <a:off x="2149132" y="5783263"/>
            <a:ext cx="818388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pP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600" dirty="0" smtClean="0">
                <a:solidFill>
                  <a:srgbClr val="A31515"/>
                </a:solidFill>
                <a:latin typeface="Consolas" panose="020B0609020204030204" pitchFamily="49" charset="0"/>
                <a:ea typeface="Calibri" panose="020F0502020204030204" pitchFamily="34" charset="0"/>
                <a:cs typeface="Times New Roman" panose="02020603050405020304" pitchFamily="18" charset="0"/>
              </a:rPr>
              <a:t>'#submit</a:t>
            </a:r>
            <a:r>
              <a:rPr lang="en-US" sz="16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).click(</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function</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 </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this</a:t>
            </a:r>
            <a:r>
              <a:rPr lang="en-US" sz="1600" dirty="0" smtClean="0">
                <a:solidFill>
                  <a:srgbClr val="A31515"/>
                </a:solidFill>
                <a:latin typeface="Consolas" panose="020B0609020204030204" pitchFamily="49" charset="0"/>
                <a:ea typeface="Calibri" panose="020F0502020204030204" pitchFamily="34" charset="0"/>
                <a:cs typeface="Times New Roman" panose="02020603050405020304" pitchFamily="18" charset="0"/>
              </a:rPr>
              <a:t>).</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disabled </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true</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p:cNvSpPr/>
          <p:nvPr/>
        </p:nvSpPr>
        <p:spPr bwMode="auto">
          <a:xfrm>
            <a:off x="2149132" y="5326037"/>
            <a:ext cx="818388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6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'#submit'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).click(</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function</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 </a:t>
            </a:r>
            <a:r>
              <a:rPr lang="en-US" sz="1600" dirty="0" err="1" smtClean="0">
                <a:solidFill>
                  <a:srgbClr val="0000FF"/>
                </a:solidFill>
                <a:latin typeface="Consolas" panose="020B0609020204030204" pitchFamily="49" charset="0"/>
                <a:ea typeface="Calibri" panose="020F0502020204030204" pitchFamily="34" charset="0"/>
                <a:cs typeface="Times New Roman" panose="02020603050405020304" pitchFamily="18" charset="0"/>
              </a:rPr>
              <a:t>this</a:t>
            </a:r>
            <a:r>
              <a:rPr lang="en-US" sz="1600" dirty="0" err="1"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.prop</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600" dirty="0" smtClean="0">
                <a:solidFill>
                  <a:srgbClr val="A31515"/>
                </a:solidFill>
                <a:latin typeface="Consolas" panose="020B0609020204030204" pitchFamily="49" charset="0"/>
                <a:ea typeface="Calibri" panose="020F0502020204030204" pitchFamily="34" charset="0"/>
                <a:cs typeface="Times New Roman" panose="02020603050405020304" pitchFamily="18" charset="0"/>
              </a:rPr>
              <a:t>'disabled'</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600" dirty="0" smtClean="0">
                <a:solidFill>
                  <a:srgbClr val="A31515"/>
                </a:solidFill>
                <a:latin typeface="Consolas" panose="020B0609020204030204" pitchFamily="49" charset="0"/>
                <a:ea typeface="Calibri" panose="020F0502020204030204" pitchFamily="34" charset="0"/>
                <a:cs typeface="Times New Roman" panose="02020603050405020304" pitchFamily="18" charset="0"/>
              </a:rPr>
              <a:t> </a:t>
            </a:r>
            <a:r>
              <a:rPr lang="en-US" sz="1600" dirty="0" smtClean="0">
                <a:solidFill>
                  <a:srgbClr val="0000FF"/>
                </a:solidFill>
                <a:latin typeface="Consolas" panose="020B0609020204030204" pitchFamily="49" charset="0"/>
                <a:ea typeface="Calibri" panose="020F0502020204030204" pitchFamily="34" charset="0"/>
                <a:cs typeface="Times New Roman" panose="02020603050405020304" pitchFamily="18" charset="0"/>
              </a:rPr>
              <a:t>true</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p:cNvSpPr/>
          <p:nvPr/>
        </p:nvSpPr>
        <p:spPr bwMode="auto">
          <a:xfrm>
            <a:off x="2149132" y="4868863"/>
            <a:ext cx="818388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107000"/>
              </a:lnSpc>
            </a:pP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6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'.submit'</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).click(</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function</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 </a:t>
            </a:r>
            <a:r>
              <a:rPr lang="en-US" sz="16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this</a:t>
            </a:r>
            <a:r>
              <a:rPr lang="en-US" sz="16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.disabled</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6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true</a:t>
            </a:r>
            <a:r>
              <a:rPr lang="en-US" sz="16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600" dirty="0" smtClean="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62244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6"/>
                                        </p:tgtEl>
                                        <p:attrNameLst>
                                          <p:attrName>fillcolor</p:attrName>
                                        </p:attrNameLst>
                                      </p:cBhvr>
                                      <p:to>
                                        <a:schemeClr val="accent2"/>
                                      </p:to>
                                    </p:animClr>
                                    <p:set>
                                      <p:cBhvr>
                                        <p:cTn id="7" dur="500" fill="hold"/>
                                        <p:tgtEl>
                                          <p:spTgt spid="6"/>
                                        </p:tgtEl>
                                        <p:attrNameLst>
                                          <p:attrName>fill.type</p:attrName>
                                        </p:attrNameLst>
                                      </p:cBhvr>
                                      <p:to>
                                        <p:strVal val="solid"/>
                                      </p:to>
                                    </p:set>
                                    <p:set>
                                      <p:cBhvr>
                                        <p:cTn id="8" dur="500" fill="hold"/>
                                        <p:tgtEl>
                                          <p:spTgt spid="6"/>
                                        </p:tgtEl>
                                        <p:attrNameLst>
                                          <p:attrName>fill.on</p:attrName>
                                        </p:attrNameLst>
                                      </p:cBhvr>
                                      <p:to>
                                        <p:strVal val="true"/>
                                      </p:to>
                                    </p:set>
                                  </p:childTnLst>
                                </p:cTn>
                              </p:par>
                              <p:par>
                                <p:cTn id="9" presetID="26" presetClass="emph" presetSubtype="0" fill="hold" nodeType="withEffect">
                                  <p:stCondLst>
                                    <p:cond delay="0"/>
                                  </p:stCondLst>
                                  <p:childTnLst>
                                    <p:animEffect transition="out" filter="fade">
                                      <p:cBhvr>
                                        <p:cTn id="10" dur="500" tmFilter="0, 0; .2, .5; .8, .5; 1, 0"/>
                                        <p:tgtEl>
                                          <p:spTgt spid="11">
                                            <p:txEl>
                                              <p:pRg st="0" end="0"/>
                                            </p:txEl>
                                          </p:spTgt>
                                        </p:tgtEl>
                                      </p:cBhvr>
                                    </p:animEffect>
                                    <p:animScale>
                                      <p:cBhvr>
                                        <p:cTn id="11" dur="250" autoRev="1" fill="hold"/>
                                        <p:tgtEl>
                                          <p:spTgt spid="11">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Microsoft Learning Website</a:t>
            </a:r>
            <a:endParaRPr lang="en-US" dirty="0"/>
          </a:p>
        </p:txBody>
      </p:sp>
      <p:sp>
        <p:nvSpPr>
          <p:cNvPr id="4" name="Text Placeholder 3"/>
          <p:cNvSpPr>
            <a:spLocks noGrp="1"/>
          </p:cNvSpPr>
          <p:nvPr>
            <p:ph idx="4294967295"/>
          </p:nvPr>
        </p:nvSpPr>
        <p:spPr>
          <a:xfrm>
            <a:off x="0" y="2269670"/>
            <a:ext cx="10725150" cy="220331"/>
          </a:xfrm>
          <a:prstGeom prst="rect">
            <a:avLst/>
          </a:prstGeom>
        </p:spPr>
        <p:txBody>
          <a:bodyPr/>
          <a:lstStyle/>
          <a:p>
            <a:pPr marL="0" indent="0">
              <a:buNone/>
            </a:pPr>
            <a:r>
              <a:rPr lang="en-US" sz="3200" dirty="0">
                <a:hlinkClick r:id="rId2"/>
              </a:rPr>
              <a:t>http://</a:t>
            </a:r>
            <a:r>
              <a:rPr lang="en-US" sz="3200" dirty="0" smtClean="0">
                <a:hlinkClick r:id="rId2"/>
              </a:rPr>
              <a:t>www.microsoft.com/learning/en-us/exam-70-480.aspx</a:t>
            </a:r>
            <a:endParaRPr lang="en-US" sz="3200" dirty="0" smtClean="0"/>
          </a:p>
        </p:txBody>
      </p:sp>
      <p:pic>
        <p:nvPicPr>
          <p:cNvPr id="2" name="Picture 1"/>
          <p:cNvPicPr>
            <a:picLocks noChangeAspect="1"/>
          </p:cNvPicPr>
          <p:nvPr/>
        </p:nvPicPr>
        <p:blipFill rotWithShape="1">
          <a:blip r:embed="rId3"/>
          <a:srcRect l="9362" t="36755" r="21629" b="30142"/>
          <a:stretch/>
        </p:blipFill>
        <p:spPr>
          <a:xfrm>
            <a:off x="1189038" y="3040063"/>
            <a:ext cx="8229510" cy="3657596"/>
          </a:xfrm>
          <a:prstGeom prst="rect">
            <a:avLst/>
          </a:prstGeom>
        </p:spPr>
      </p:pic>
    </p:spTree>
    <p:extLst>
      <p:ext uri="{BB962C8B-B14F-4D97-AF65-F5344CB8AC3E}">
        <p14:creationId xmlns:p14="http://schemas.microsoft.com/office/powerpoint/2010/main" val="117142722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Microsoft Virtual Academy</a:t>
            </a:r>
            <a:endParaRPr lang="en-US" dirty="0"/>
          </a:p>
        </p:txBody>
      </p:sp>
      <p:sp>
        <p:nvSpPr>
          <p:cNvPr id="2" name="Text Placeholder 1"/>
          <p:cNvSpPr>
            <a:spLocks noGrp="1"/>
          </p:cNvSpPr>
          <p:nvPr>
            <p:ph idx="4294967295"/>
          </p:nvPr>
        </p:nvSpPr>
        <p:spPr>
          <a:xfrm>
            <a:off x="0" y="2334986"/>
            <a:ext cx="11936186" cy="3964214"/>
          </a:xfrm>
          <a:prstGeom prst="rect">
            <a:avLst/>
          </a:prstGeom>
        </p:spPr>
        <p:txBody>
          <a:bodyPr>
            <a:normAutofit lnSpcReduction="10000"/>
          </a:bodyPr>
          <a:lstStyle/>
          <a:p>
            <a:pPr marL="571500" indent="-571500"/>
            <a:r>
              <a:rPr lang="en-US" sz="3200" dirty="0" smtClean="0"/>
              <a:t>Developing Universal Windows Apps with HTML and JavaScript Jump Start</a:t>
            </a:r>
          </a:p>
          <a:p>
            <a:pPr marL="244475" lvl="2" indent="0">
              <a:buNone/>
            </a:pPr>
            <a:r>
              <a:rPr lang="en-US" sz="2100" dirty="0">
                <a:hlinkClick r:id="rId2"/>
              </a:rPr>
              <a:t>http://www.microsoftvirtualacademy.com/training-courses/developing-universal-windows-apps-with-html-and-javascript-jump-start</a:t>
            </a:r>
            <a:endParaRPr lang="en-US" sz="2100" dirty="0"/>
          </a:p>
          <a:p>
            <a:pPr marL="571500" indent="-571500">
              <a:buFont typeface="Arial" panose="020B0604020202020204" pitchFamily="34" charset="0"/>
              <a:buChar char="•"/>
            </a:pPr>
            <a:endParaRPr lang="en-US" sz="3200" dirty="0" smtClean="0"/>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smtClean="0"/>
              <a:t>HTML5 &amp; CSS3 Fundamentals: Development for Absolute Beginners</a:t>
            </a:r>
            <a:endParaRPr lang="en-US" sz="3200" dirty="0" smtClean="0">
              <a:hlinkClick r:id="rId3"/>
            </a:endParaRPr>
          </a:p>
          <a:p>
            <a:pPr marL="244475" lvl="2" indent="0">
              <a:buNone/>
            </a:pPr>
            <a:r>
              <a:rPr lang="en-US" sz="2000" dirty="0" smtClean="0">
                <a:hlinkClick r:id="rId3"/>
              </a:rPr>
              <a:t>http</a:t>
            </a:r>
            <a:r>
              <a:rPr lang="en-US" sz="2000" dirty="0">
                <a:hlinkClick r:id="rId3"/>
              </a:rPr>
              <a:t>://</a:t>
            </a:r>
            <a:r>
              <a:rPr lang="en-US" sz="2000" dirty="0" smtClean="0">
                <a:hlinkClick r:id="rId3"/>
              </a:rPr>
              <a:t>www.microsoftvirtualacademy.com/training-courses/html5-css3-fundamentals-development-for-absolute-beginners</a:t>
            </a:r>
            <a:endParaRPr lang="en-US" sz="2000" dirty="0"/>
          </a:p>
        </p:txBody>
      </p:sp>
    </p:spTree>
    <p:extLst>
      <p:ext uri="{BB962C8B-B14F-4D97-AF65-F5344CB8AC3E}">
        <p14:creationId xmlns:p14="http://schemas.microsoft.com/office/powerpoint/2010/main" val="15980501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Microsoft Virtual Academy</a:t>
            </a:r>
            <a:endParaRPr lang="en-US" dirty="0"/>
          </a:p>
        </p:txBody>
      </p:sp>
      <p:sp>
        <p:nvSpPr>
          <p:cNvPr id="2" name="Text Placeholder 1"/>
          <p:cNvSpPr>
            <a:spLocks noGrp="1"/>
          </p:cNvSpPr>
          <p:nvPr>
            <p:ph type="body" sz="quarter" idx="10"/>
          </p:nvPr>
        </p:nvSpPr>
        <p:spPr>
          <a:xfrm>
            <a:off x="274638" y="2285999"/>
            <a:ext cx="11887200" cy="3526971"/>
          </a:xfrm>
          <a:prstGeom prst="rect">
            <a:avLst/>
          </a:prstGeom>
        </p:spPr>
        <p:txBody>
          <a:bodyPr>
            <a:normAutofit/>
          </a:bodyPr>
          <a:lstStyle/>
          <a:p>
            <a:pPr marL="571500" indent="-571500">
              <a:buFont typeface="Arial" panose="020B0604020202020204" pitchFamily="34" charset="0"/>
              <a:buChar char="•"/>
            </a:pPr>
            <a:r>
              <a:rPr lang="en-US" sz="3200" dirty="0" smtClean="0">
                <a:solidFill>
                  <a:schemeClr val="tx1"/>
                </a:solidFill>
              </a:rPr>
              <a:t>HTML5 </a:t>
            </a:r>
            <a:r>
              <a:rPr lang="en-US" sz="3200" dirty="0">
                <a:solidFill>
                  <a:schemeClr val="tx1"/>
                </a:solidFill>
              </a:rPr>
              <a:t>App Development </a:t>
            </a:r>
            <a:r>
              <a:rPr lang="en-US" sz="3200" dirty="0" smtClean="0">
                <a:solidFill>
                  <a:schemeClr val="tx1"/>
                </a:solidFill>
              </a:rPr>
              <a:t>Fundamentals</a:t>
            </a:r>
          </a:p>
          <a:p>
            <a:pPr marL="241300" lvl="1" indent="0">
              <a:buNone/>
            </a:pPr>
            <a:r>
              <a:rPr lang="en-US" sz="2000" dirty="0" smtClean="0">
                <a:hlinkClick r:id="rId2"/>
              </a:rPr>
              <a:t>http</a:t>
            </a:r>
            <a:r>
              <a:rPr lang="en-US" sz="2000" dirty="0">
                <a:hlinkClick r:id="rId2"/>
              </a:rPr>
              <a:t>://</a:t>
            </a:r>
            <a:r>
              <a:rPr lang="en-US" sz="2000" dirty="0" smtClean="0">
                <a:hlinkClick r:id="rId2"/>
              </a:rPr>
              <a:t>www.microsoftvirtualacademy.com/training-courses/html5-app-development-fundamentals</a:t>
            </a:r>
            <a:endParaRPr lang="en-US" sz="2000" dirty="0" smtClean="0"/>
          </a:p>
          <a:p>
            <a:pPr marL="812800" lvl="1" indent="-571500">
              <a:buFont typeface="Arial" panose="020B0604020202020204" pitchFamily="34" charset="0"/>
              <a:buChar char="•"/>
            </a:pPr>
            <a:endParaRPr lang="en-US" sz="2000" dirty="0"/>
          </a:p>
          <a:p>
            <a:endParaRPr lang="en-US" sz="3200" dirty="0"/>
          </a:p>
          <a:p>
            <a:pPr marL="571500" indent="-571500">
              <a:buFont typeface="Arial" panose="020B0604020202020204" pitchFamily="34" charset="0"/>
              <a:buChar char="•"/>
            </a:pPr>
            <a:r>
              <a:rPr lang="en-US" sz="3200" dirty="0" smtClean="0">
                <a:solidFill>
                  <a:schemeClr val="tx1"/>
                </a:solidFill>
              </a:rPr>
              <a:t>JavaScript </a:t>
            </a:r>
            <a:r>
              <a:rPr lang="en-US" sz="3200" dirty="0">
                <a:solidFill>
                  <a:schemeClr val="tx1"/>
                </a:solidFill>
              </a:rPr>
              <a:t>Fundamentals for Absolute </a:t>
            </a:r>
            <a:r>
              <a:rPr lang="en-US" sz="3200" dirty="0" smtClean="0">
                <a:solidFill>
                  <a:schemeClr val="tx1"/>
                </a:solidFill>
              </a:rPr>
              <a:t>Beginners</a:t>
            </a:r>
          </a:p>
          <a:p>
            <a:pPr marL="241300" lvl="1" indent="0">
              <a:buNone/>
            </a:pPr>
            <a:r>
              <a:rPr lang="en-US" sz="2000" dirty="0" smtClean="0">
                <a:hlinkClick r:id="rId3"/>
              </a:rPr>
              <a:t>http</a:t>
            </a:r>
            <a:r>
              <a:rPr lang="en-US" sz="2000" dirty="0">
                <a:hlinkClick r:id="rId3"/>
              </a:rPr>
              <a:t>://www.microsoftvirtualacademy.com/training-courses/javascript-fundamentals-for-absolute-beginners</a:t>
            </a:r>
            <a:endParaRPr lang="en-US" sz="2000" dirty="0"/>
          </a:p>
        </p:txBody>
      </p:sp>
    </p:spTree>
    <p:extLst>
      <p:ext uri="{BB962C8B-B14F-4D97-AF65-F5344CB8AC3E}">
        <p14:creationId xmlns:p14="http://schemas.microsoft.com/office/powerpoint/2010/main" val="339349222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Press</a:t>
            </a:r>
            <a:endParaRPr lang="en-US" sz="1800" dirty="0"/>
          </a:p>
        </p:txBody>
      </p:sp>
      <p:sp>
        <p:nvSpPr>
          <p:cNvPr id="3" name="Content Placeholder 2"/>
          <p:cNvSpPr>
            <a:spLocks noGrp="1"/>
          </p:cNvSpPr>
          <p:nvPr>
            <p:ph idx="4294967295"/>
          </p:nvPr>
        </p:nvSpPr>
        <p:spPr>
          <a:xfrm>
            <a:off x="855008" y="1861968"/>
            <a:ext cx="10726460" cy="4437962"/>
          </a:xfrm>
          <a:prstGeom prst="rect">
            <a:avLst/>
          </a:prstGeom>
        </p:spPr>
        <p:txBody>
          <a:bodyPr/>
          <a:lstStyle/>
          <a:p>
            <a:endParaRPr lang="en-US"/>
          </a:p>
        </p:txBody>
      </p:sp>
      <p:graphicFrame>
        <p:nvGraphicFramePr>
          <p:cNvPr id="6" name="Table 5"/>
          <p:cNvGraphicFramePr>
            <a:graphicFrameLocks noGrp="1"/>
          </p:cNvGraphicFramePr>
          <p:nvPr>
            <p:extLst/>
          </p:nvPr>
        </p:nvGraphicFramePr>
        <p:xfrm>
          <a:off x="274637" y="1759921"/>
          <a:ext cx="11887200" cy="4693920"/>
        </p:xfrm>
        <a:graphic>
          <a:graphicData uri="http://schemas.openxmlformats.org/drawingml/2006/table">
            <a:tbl>
              <a:tblPr firstRow="1">
                <a:tableStyleId>{7DF18680-E054-41AD-8BC1-D1AEF772440D}</a:tableStyleId>
              </a:tblPr>
              <a:tblGrid>
                <a:gridCol w="5943600"/>
                <a:gridCol w="5943600"/>
              </a:tblGrid>
              <a:tr h="592777">
                <a:tc>
                  <a:txBody>
                    <a:bodyPr/>
                    <a:lstStyle/>
                    <a:p>
                      <a:pPr defTabSz="932472" fontAlgn="base">
                        <a:lnSpc>
                          <a:spcPct val="90000"/>
                        </a:lnSpc>
                        <a:spcBef>
                          <a:spcPct val="0"/>
                        </a:spcBef>
                        <a:spcAft>
                          <a:spcPct val="0"/>
                        </a:spcAft>
                      </a:pPr>
                      <a:r>
                        <a:rPr lang="en-US" sz="2800" b="0" dirty="0" smtClean="0">
                          <a:effectLst/>
                        </a:rPr>
                        <a:t>Training Guide: Programming in HTML5 with JavaScript and CSS3</a:t>
                      </a:r>
                      <a:endParaRPr lang="en-US" sz="2800" b="0" kern="1200" dirty="0" smtClean="0">
                        <a:gradFill>
                          <a:gsLst>
                            <a:gs pos="0">
                              <a:srgbClr val="FFFFFF"/>
                            </a:gs>
                            <a:gs pos="100000">
                              <a:srgbClr val="FFFFFF"/>
                            </a:gs>
                          </a:gsLst>
                          <a:lin ang="5400000" scaled="0"/>
                        </a:gradFill>
                        <a:latin typeface="+mj-lt"/>
                        <a:ea typeface="Segoe UI" pitchFamily="34" charset="0"/>
                        <a:cs typeface="Segoe UI" pitchFamily="34" charset="0"/>
                      </a:endParaRPr>
                    </a:p>
                  </a:txBody>
                  <a:tcPr marL="182880" marR="182880" marT="91440" marB="91440" anchor="ctr"/>
                </a:tc>
                <a:tc>
                  <a:txBody>
                    <a:bodyPr/>
                    <a:lstStyle/>
                    <a:p>
                      <a:r>
                        <a:rPr lang="en-US" sz="2800" b="0" dirty="0" smtClean="0">
                          <a:effectLst/>
                        </a:rPr>
                        <a:t>Exam Ref 70-480: Programming in HTML5 with JavaScript and CSS3</a:t>
                      </a:r>
                      <a:endParaRPr lang="en-US" sz="2800" b="0" kern="1200" dirty="0">
                        <a:gradFill>
                          <a:gsLst>
                            <a:gs pos="0">
                              <a:srgbClr val="FFFFFF"/>
                            </a:gs>
                            <a:gs pos="100000">
                              <a:srgbClr val="FFFFFF"/>
                            </a:gs>
                          </a:gsLst>
                          <a:lin ang="5400000" scaled="0"/>
                        </a:gradFill>
                        <a:latin typeface="+mj-lt"/>
                        <a:ea typeface="Segoe UI" pitchFamily="34" charset="0"/>
                        <a:cs typeface="Segoe UI" pitchFamily="34" charset="0"/>
                      </a:endParaRPr>
                    </a:p>
                  </a:txBody>
                  <a:tcPr marL="182880" marR="182880" marT="91440" marB="91440" anchor="ctr"/>
                </a:tc>
              </a:tr>
              <a:tr h="3657600">
                <a:tc>
                  <a:txBody>
                    <a:bodyPr/>
                    <a:lstStyle/>
                    <a:p>
                      <a:endParaRPr lang="en-US" dirty="0"/>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b="1" dirty="0" smtClean="0">
                        <a:latin typeface="+mn-lt"/>
                      </a:endParaRPr>
                    </a:p>
                  </a:txBody>
                  <a:tcPr marL="182880" marR="182880" marT="91440" marB="91440"/>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2591" y="2948628"/>
            <a:ext cx="2623279" cy="3200400"/>
          </a:xfrm>
          <a:prstGeom prst="rect">
            <a:avLst/>
          </a:prstGeom>
        </p:spPr>
      </p:pic>
      <p:pic>
        <p:nvPicPr>
          <p:cNvPr id="8" name="Picture 7"/>
          <p:cNvPicPr>
            <a:picLocks noChangeAspect="1"/>
          </p:cNvPicPr>
          <p:nvPr/>
        </p:nvPicPr>
        <p:blipFill>
          <a:blip r:embed="rId4"/>
          <a:stretch>
            <a:fillRect/>
          </a:stretch>
        </p:blipFill>
        <p:spPr>
          <a:xfrm>
            <a:off x="1920604" y="2948332"/>
            <a:ext cx="2623279" cy="3200400"/>
          </a:xfrm>
          <a:prstGeom prst="rect">
            <a:avLst/>
          </a:prstGeom>
        </p:spPr>
      </p:pic>
    </p:spTree>
    <p:extLst>
      <p:ext uri="{BB962C8B-B14F-4D97-AF65-F5344CB8AC3E}">
        <p14:creationId xmlns:p14="http://schemas.microsoft.com/office/powerpoint/2010/main" val="307221402"/>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BornToLearn</a:t>
            </a:r>
            <a:endParaRPr lang="en-US" dirty="0"/>
          </a:p>
        </p:txBody>
      </p:sp>
      <p:sp>
        <p:nvSpPr>
          <p:cNvPr id="2" name="Text Placeholder 1"/>
          <p:cNvSpPr>
            <a:spLocks noGrp="1"/>
          </p:cNvSpPr>
          <p:nvPr>
            <p:ph idx="4294967295"/>
          </p:nvPr>
        </p:nvSpPr>
        <p:spPr>
          <a:xfrm>
            <a:off x="0" y="2204356"/>
            <a:ext cx="10725150" cy="4094843"/>
          </a:xfrm>
          <a:prstGeom prst="rect">
            <a:avLst/>
          </a:prstGeom>
        </p:spPr>
        <p:txBody>
          <a:bodyPr/>
          <a:lstStyle/>
          <a:p>
            <a:pPr marL="0" indent="0">
              <a:buNone/>
            </a:pPr>
            <a:r>
              <a:rPr lang="en-US" dirty="0">
                <a:hlinkClick r:id="rId2"/>
              </a:rPr>
              <a:t>http://borntolearn.mslearn.net/</a:t>
            </a:r>
            <a:endParaRPr lang="en-US" dirty="0"/>
          </a:p>
        </p:txBody>
      </p:sp>
      <p:pic>
        <p:nvPicPr>
          <p:cNvPr id="4" name="Picture 3"/>
          <p:cNvPicPr>
            <a:picLocks noChangeAspect="1"/>
          </p:cNvPicPr>
          <p:nvPr/>
        </p:nvPicPr>
        <p:blipFill rotWithShape="1">
          <a:blip r:embed="rId3"/>
          <a:srcRect l="7826" t="9449" r="39056" b="78137"/>
          <a:stretch/>
        </p:blipFill>
        <p:spPr>
          <a:xfrm>
            <a:off x="277070" y="3072113"/>
            <a:ext cx="11887133" cy="2573958"/>
          </a:xfrm>
          <a:prstGeom prst="rect">
            <a:avLst/>
          </a:prstGeom>
          <a:ln>
            <a:noFill/>
          </a:ln>
          <a:effectLst>
            <a:outerShdw blurRad="292100" dist="139700" dir="2700000" algn="tl" rotWithShape="0">
              <a:srgbClr val="333333">
                <a:alpha val="65000"/>
              </a:srgbClr>
            </a:outerShdw>
          </a:effectLst>
        </p:spPr>
      </p:pic>
      <p:sp>
        <p:nvSpPr>
          <p:cNvPr id="5" name="Left Arrow 4"/>
          <p:cNvSpPr/>
          <p:nvPr/>
        </p:nvSpPr>
        <p:spPr bwMode="auto">
          <a:xfrm rot="21043787">
            <a:off x="6546725" y="4221934"/>
            <a:ext cx="1737341" cy="274317"/>
          </a:xfrm>
          <a:prstGeom prst="lef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50817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en-US" dirty="0" smtClean="0"/>
              <a:t>Exam Tips</a:t>
            </a:r>
          </a:p>
          <a:p>
            <a:r>
              <a:rPr lang="en-US" dirty="0" smtClean="0"/>
              <a:t>Exam Topics</a:t>
            </a:r>
          </a:p>
          <a:p>
            <a:pPr lvl="1"/>
            <a:r>
              <a:rPr lang="en-US" dirty="0" smtClean="0"/>
              <a:t>With example questions and answers!</a:t>
            </a:r>
            <a:endParaRPr lang="en-US" dirty="0"/>
          </a:p>
        </p:txBody>
      </p:sp>
      <p:sp>
        <p:nvSpPr>
          <p:cNvPr id="17" name="Title 16"/>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938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smtClean="0"/>
              <a:t>Discussion Forum</a:t>
            </a:r>
          </a:p>
          <a:p>
            <a:r>
              <a:rPr lang="en-US" dirty="0" smtClean="0"/>
              <a:t>Exam Prep Wiki</a:t>
            </a:r>
            <a:endParaRPr lang="en-US" dirty="0"/>
          </a:p>
        </p:txBody>
      </p:sp>
      <p:sp>
        <p:nvSpPr>
          <p:cNvPr id="3" name="Title 2"/>
          <p:cNvSpPr>
            <a:spLocks noGrp="1"/>
          </p:cNvSpPr>
          <p:nvPr>
            <p:ph type="title"/>
          </p:nvPr>
        </p:nvSpPr>
        <p:spPr/>
        <p:txBody>
          <a:bodyPr/>
          <a:lstStyle/>
          <a:p>
            <a:r>
              <a:rPr lang="en-US" dirty="0" err="1" smtClean="0"/>
              <a:t>BornToLearn</a:t>
            </a:r>
            <a:endParaRPr lang="en-US" dirty="0"/>
          </a:p>
        </p:txBody>
      </p:sp>
    </p:spTree>
    <p:extLst>
      <p:ext uri="{BB962C8B-B14F-4D97-AF65-F5344CB8AC3E}">
        <p14:creationId xmlns:p14="http://schemas.microsoft.com/office/powerpoint/2010/main" val="187302073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Text Placeholder 2"/>
          <p:cNvSpPr>
            <a:spLocks noGrp="1"/>
          </p:cNvSpPr>
          <p:nvPr>
            <p:ph sz="half" idx="4294967295"/>
          </p:nvPr>
        </p:nvSpPr>
        <p:spPr>
          <a:xfrm>
            <a:off x="0" y="2237014"/>
            <a:ext cx="5878286" cy="4062186"/>
          </a:xfrm>
        </p:spPr>
        <p:txBody>
          <a:bodyPr/>
          <a:lstStyle/>
          <a:p>
            <a:r>
              <a:rPr lang="en-US" dirty="0" smtClean="0"/>
              <a:t>Session Objectives</a:t>
            </a:r>
          </a:p>
          <a:p>
            <a:pPr lvl="1"/>
            <a:r>
              <a:rPr lang="en-US" dirty="0"/>
              <a:t>Understand where 70-480 fits into overall certification goals</a:t>
            </a:r>
          </a:p>
          <a:p>
            <a:pPr lvl="1"/>
            <a:r>
              <a:rPr lang="en-US" dirty="0"/>
              <a:t>Understand the objective domain for the 70-480 exam</a:t>
            </a:r>
          </a:p>
          <a:p>
            <a:pPr lvl="1"/>
            <a:r>
              <a:rPr lang="en-US" dirty="0"/>
              <a:t>Review a selection of topics covered by the </a:t>
            </a:r>
            <a:r>
              <a:rPr lang="en-US" dirty="0" smtClean="0"/>
              <a:t>exam</a:t>
            </a:r>
          </a:p>
          <a:p>
            <a:pPr lvl="1"/>
            <a:endParaRPr lang="en-US" dirty="0" smtClean="0"/>
          </a:p>
        </p:txBody>
      </p:sp>
      <p:sp>
        <p:nvSpPr>
          <p:cNvPr id="5" name="Text Placeholder 4"/>
          <p:cNvSpPr>
            <a:spLocks noGrp="1"/>
          </p:cNvSpPr>
          <p:nvPr>
            <p:ph sz="half" idx="4294967295"/>
          </p:nvPr>
        </p:nvSpPr>
        <p:spPr>
          <a:xfrm>
            <a:off x="6074230" y="2237014"/>
            <a:ext cx="6362246" cy="4062186"/>
          </a:xfrm>
        </p:spPr>
        <p:txBody>
          <a:bodyPr/>
          <a:lstStyle/>
          <a:p>
            <a:r>
              <a:rPr lang="en-US" dirty="0" smtClean="0"/>
              <a:t>Exam </a:t>
            </a:r>
            <a:r>
              <a:rPr lang="en-US" dirty="0"/>
              <a:t>Tips</a:t>
            </a:r>
          </a:p>
          <a:p>
            <a:r>
              <a:rPr lang="en-US" dirty="0"/>
              <a:t>Exam </a:t>
            </a:r>
            <a:r>
              <a:rPr lang="en-US" dirty="0" smtClean="0"/>
              <a:t>Topics</a:t>
            </a:r>
          </a:p>
          <a:p>
            <a:pPr lvl="1"/>
            <a:r>
              <a:rPr lang="en-US" dirty="0"/>
              <a:t>Drawing, Style and Animations</a:t>
            </a:r>
          </a:p>
          <a:p>
            <a:pPr lvl="1"/>
            <a:r>
              <a:rPr lang="en-US" dirty="0"/>
              <a:t>HTML5 Objects</a:t>
            </a:r>
          </a:p>
          <a:p>
            <a:pPr lvl="1"/>
            <a:r>
              <a:rPr lang="en-US" dirty="0"/>
              <a:t>Remote Communication</a:t>
            </a:r>
          </a:p>
          <a:p>
            <a:pPr lvl="1"/>
            <a:r>
              <a:rPr lang="en-US" dirty="0" smtClean="0"/>
              <a:t>JavaScript</a:t>
            </a:r>
          </a:p>
          <a:p>
            <a:pPr lvl="1"/>
            <a:endParaRPr lang="en-US" dirty="0"/>
          </a:p>
        </p:txBody>
      </p:sp>
    </p:spTree>
    <p:extLst>
      <p:ext uri="{BB962C8B-B14F-4D97-AF65-F5344CB8AC3E}">
        <p14:creationId xmlns:p14="http://schemas.microsoft.com/office/powerpoint/2010/main" val="2248012427"/>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Resources</a:t>
            </a:r>
            <a:endParaRPr lang="en-US" dirty="0"/>
          </a:p>
        </p:txBody>
      </p:sp>
      <p:sp>
        <p:nvSpPr>
          <p:cNvPr id="2" name="Text Placeholder 1"/>
          <p:cNvSpPr>
            <a:spLocks noGrp="1"/>
          </p:cNvSpPr>
          <p:nvPr>
            <p:ph type="body" sz="quarter" idx="10"/>
          </p:nvPr>
        </p:nvSpPr>
        <p:spPr/>
        <p:txBody>
          <a:bodyPr/>
          <a:lstStyle/>
          <a:p>
            <a:r>
              <a:rPr lang="en-US" sz="3672" dirty="0"/>
              <a:t>Microsoft Learning Site </a:t>
            </a:r>
            <a:r>
              <a:rPr lang="en-US" sz="3672" u="sng" dirty="0">
                <a:hlinkClick r:id="rId3"/>
              </a:rPr>
              <a:t>microsoft.com/learning</a:t>
            </a:r>
            <a:endParaRPr lang="en-US" sz="3672" dirty="0"/>
          </a:p>
          <a:p>
            <a:pPr lvl="1"/>
            <a:r>
              <a:rPr lang="en-US" sz="2040" dirty="0"/>
              <a:t>Your one-stop location for info on all available Microsoft certifications, training, and exam prep resources</a:t>
            </a:r>
          </a:p>
          <a:p>
            <a:r>
              <a:rPr lang="en-US" sz="3672" dirty="0"/>
              <a:t>Microsoft Virtual Academy </a:t>
            </a:r>
            <a:r>
              <a:rPr lang="en-US" sz="3672" u="sng" dirty="0">
                <a:hlinkClick r:id="rId4"/>
              </a:rPr>
              <a:t>microsoftvirtualacademy.com</a:t>
            </a:r>
            <a:endParaRPr lang="en-US" sz="3672" dirty="0"/>
          </a:p>
          <a:p>
            <a:pPr lvl="1"/>
            <a:r>
              <a:rPr lang="en-US" sz="2040" dirty="0"/>
              <a:t>Your source for on-demand, online technical training</a:t>
            </a:r>
          </a:p>
          <a:p>
            <a:r>
              <a:rPr lang="en-US" sz="3672" dirty="0"/>
              <a:t>Microsoft Training and Certification Guide -Link to the app: </a:t>
            </a:r>
            <a:r>
              <a:rPr lang="en-US" sz="3672" u="sng" dirty="0">
                <a:hlinkClick r:id="rId5"/>
              </a:rPr>
              <a:t>http://aka.ms/ignite-certapp</a:t>
            </a:r>
            <a:endParaRPr lang="en-US" sz="3672" dirty="0"/>
          </a:p>
          <a:p>
            <a:pPr lvl="1"/>
            <a:r>
              <a:rPr lang="en-US" sz="2040" dirty="0"/>
              <a:t>Interactive Windows 8.1 app, to help you choose and traverse your path</a:t>
            </a:r>
          </a:p>
        </p:txBody>
      </p:sp>
    </p:spTree>
    <p:extLst>
      <p:ext uri="{BB962C8B-B14F-4D97-AF65-F5344CB8AC3E}">
        <p14:creationId xmlns:p14="http://schemas.microsoft.com/office/powerpoint/2010/main" val="3329902974"/>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Demos</a:t>
            </a:r>
            <a:endParaRPr lang="en-US" dirty="0"/>
          </a:p>
        </p:txBody>
      </p:sp>
      <p:sp>
        <p:nvSpPr>
          <p:cNvPr id="2" name="Text Placeholder 1"/>
          <p:cNvSpPr>
            <a:spLocks noGrp="1"/>
          </p:cNvSpPr>
          <p:nvPr>
            <p:ph type="body" sz="quarter" idx="10"/>
          </p:nvPr>
        </p:nvSpPr>
        <p:spPr>
          <a:xfrm>
            <a:off x="274638" y="2286000"/>
            <a:ext cx="11887200" cy="3516540"/>
          </a:xfrm>
        </p:spPr>
        <p:txBody>
          <a:bodyPr/>
          <a:lstStyle/>
          <a:p>
            <a:r>
              <a:rPr lang="en-US" sz="3672" dirty="0" smtClean="0"/>
              <a:t>GitHub</a:t>
            </a:r>
            <a:r>
              <a:rPr lang="en-US" sz="3672" dirty="0"/>
              <a:t>: http://bit.ly/1H2hoZM</a:t>
            </a:r>
            <a:endParaRPr lang="en-US" sz="3672" u="sng" dirty="0" smtClean="0"/>
          </a:p>
          <a:p>
            <a:pPr lvl="1"/>
            <a:r>
              <a:rPr lang="en-US" sz="2040" dirty="0" smtClean="0"/>
              <a:t>All demo code can be found here.  This is a simple Node.js app using Angular and Bootstrap</a:t>
            </a:r>
          </a:p>
          <a:p>
            <a:pPr lvl="1"/>
            <a:endParaRPr lang="en-US" sz="2040" dirty="0"/>
          </a:p>
          <a:p>
            <a:pPr lvl="1"/>
            <a:endParaRPr lang="en-US" sz="2040" dirty="0" smtClean="0"/>
          </a:p>
          <a:p>
            <a:pPr lvl="1"/>
            <a:endParaRPr lang="en-US" sz="2040" dirty="0"/>
          </a:p>
          <a:p>
            <a:pPr lvl="1"/>
            <a:endParaRPr lang="en-US" sz="2040" dirty="0" smtClean="0"/>
          </a:p>
          <a:p>
            <a:pPr lvl="1"/>
            <a:endParaRPr lang="en-US" sz="2040" dirty="0"/>
          </a:p>
          <a:p>
            <a:pPr lvl="1"/>
            <a:endParaRPr lang="en-US" sz="2040" dirty="0" smtClean="0"/>
          </a:p>
          <a:p>
            <a:pPr lvl="1"/>
            <a:r>
              <a:rPr lang="en-US" sz="2400" dirty="0"/>
              <a:t>https://github.com/SidneyAndrewsOpsgility/HTML5Demos</a:t>
            </a:r>
            <a:endParaRPr lang="en-US" sz="2040" dirty="0"/>
          </a:p>
        </p:txBody>
      </p:sp>
    </p:spTree>
    <p:extLst>
      <p:ext uri="{BB962C8B-B14F-4D97-AF65-F5344CB8AC3E}">
        <p14:creationId xmlns:p14="http://schemas.microsoft.com/office/powerpoint/2010/main" val="17343684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p:cNvSpPr txBox="1">
            <a:spLocks/>
          </p:cNvSpPr>
          <p:nvPr/>
        </p:nvSpPr>
        <p:spPr>
          <a:xfrm>
            <a:off x="274638" y="6235998"/>
            <a:ext cx="8082867" cy="461665"/>
          </a:xfrm>
          <a:prstGeom prst="rect">
            <a:avLst/>
          </a:prstGeom>
        </p:spPr>
        <p:txBody>
          <a:bodyPr/>
          <a:lstStyle>
            <a:lvl1pPr marL="0" marR="0" indent="0" algn="l" defTabSz="932742" rtl="0" eaLnBrk="1" fontAlgn="auto" latinLnBrk="0" hangingPunct="1">
              <a:lnSpc>
                <a:spcPts val="2200"/>
              </a:lnSpc>
              <a:spcBef>
                <a:spcPts val="0"/>
              </a:spcBef>
              <a:spcAft>
                <a:spcPts val="2376"/>
              </a:spcAft>
              <a:buClrTx/>
              <a:buSzPct val="90000"/>
              <a:buFont typeface="Arial" pitchFamily="34" charset="0"/>
              <a:buNone/>
              <a:tabLst/>
              <a:defRPr sz="1100" kern="1200" spc="0" baseline="0">
                <a:solidFill>
                  <a:schemeClr val="bg1"/>
                </a:solidFill>
                <a:latin typeface="+mn-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 2015 Microsoft Corporation. All rights reserved.</a:t>
            </a:r>
            <a:endParaRPr lang="en-US" dirty="0" smtClean="0"/>
          </a:p>
        </p:txBody>
      </p:sp>
    </p:spTree>
    <p:extLst>
      <p:ext uri="{BB962C8B-B14F-4D97-AF65-F5344CB8AC3E}">
        <p14:creationId xmlns:p14="http://schemas.microsoft.com/office/powerpoint/2010/main" val="21709717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 Topics</a:t>
            </a:r>
            <a:endParaRPr lang="en-US" dirty="0"/>
          </a:p>
        </p:txBody>
      </p:sp>
    </p:spTree>
    <p:extLst>
      <p:ext uri="{BB962C8B-B14F-4D97-AF65-F5344CB8AC3E}">
        <p14:creationId xmlns:p14="http://schemas.microsoft.com/office/powerpoint/2010/main" val="149593167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p:cNvGraphicFramePr/>
          <p:nvPr>
            <p:extLst/>
          </p:nvPr>
        </p:nvGraphicFramePr>
        <p:xfrm>
          <a:off x="274638" y="1196251"/>
          <a:ext cx="11887199" cy="550299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Exam Outline</a:t>
            </a:r>
            <a:endParaRPr lang="en-US" dirty="0"/>
          </a:p>
        </p:txBody>
      </p:sp>
    </p:spTree>
    <p:extLst>
      <p:ext uri="{BB962C8B-B14F-4D97-AF65-F5344CB8AC3E}">
        <p14:creationId xmlns:p14="http://schemas.microsoft.com/office/powerpoint/2010/main" val="380752528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prstGeom prst="rect">
            <a:avLst/>
          </a:prstGeom>
        </p:spPr>
        <p:txBody>
          <a:bodyPr/>
          <a:lstStyle/>
          <a:p>
            <a:r>
              <a:rPr lang="en-US" dirty="0" smtClean="0"/>
              <a:t>Drawing, Style and Animations</a:t>
            </a:r>
          </a:p>
          <a:p>
            <a:r>
              <a:rPr lang="en-US" dirty="0" smtClean="0"/>
              <a:t>HTML5 Objects</a:t>
            </a:r>
          </a:p>
          <a:p>
            <a:r>
              <a:rPr lang="en-US" dirty="0" smtClean="0"/>
              <a:t>Remote Communication</a:t>
            </a:r>
          </a:p>
          <a:p>
            <a:r>
              <a:rPr lang="en-US" dirty="0" smtClean="0"/>
              <a:t>JavaScript</a:t>
            </a:r>
            <a:endParaRPr lang="en-US" dirty="0"/>
          </a:p>
        </p:txBody>
      </p:sp>
      <p:sp>
        <p:nvSpPr>
          <p:cNvPr id="2" name="Title 1"/>
          <p:cNvSpPr>
            <a:spLocks noGrp="1"/>
          </p:cNvSpPr>
          <p:nvPr>
            <p:ph type="title"/>
          </p:nvPr>
        </p:nvSpPr>
        <p:spPr/>
        <p:txBody>
          <a:bodyPr/>
          <a:lstStyle/>
          <a:p>
            <a:r>
              <a:rPr lang="en-US" dirty="0" smtClean="0"/>
              <a:t>Topics Outline</a:t>
            </a:r>
            <a:endParaRPr lang="en-US" dirty="0"/>
          </a:p>
        </p:txBody>
      </p:sp>
    </p:spTree>
    <p:extLst>
      <p:ext uri="{BB962C8B-B14F-4D97-AF65-F5344CB8AC3E}">
        <p14:creationId xmlns:p14="http://schemas.microsoft.com/office/powerpoint/2010/main" val="81037218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Drawing, Style and Animations</a:t>
            </a:r>
            <a:endParaRPr lang="en-US" dirty="0"/>
          </a:p>
        </p:txBody>
      </p:sp>
    </p:spTree>
    <p:extLst>
      <p:ext uri="{BB962C8B-B14F-4D97-AF65-F5344CB8AC3E}">
        <p14:creationId xmlns:p14="http://schemas.microsoft.com/office/powerpoint/2010/main" val="245891335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icrosoft_IT_16x9_template">
  <a:themeElements>
    <a:clrScheme name="Custom 32">
      <a:dk1>
        <a:srgbClr val="505050"/>
      </a:dk1>
      <a:lt1>
        <a:srgbClr val="FFFFFF"/>
      </a:lt1>
      <a:dk2>
        <a:srgbClr val="A80000"/>
      </a:dk2>
      <a:lt2>
        <a:srgbClr val="FFFFFF"/>
      </a:lt2>
      <a:accent1>
        <a:srgbClr val="A80000"/>
      </a:accent1>
      <a:accent2>
        <a:srgbClr val="D83B01"/>
      </a:accent2>
      <a:accent3>
        <a:srgbClr val="FF8C00"/>
      </a:accent3>
      <a:accent4>
        <a:srgbClr val="E81123"/>
      </a:accent4>
      <a:accent5>
        <a:srgbClr val="FFB900"/>
      </a:accent5>
      <a:accent6>
        <a:srgbClr val="FFF100"/>
      </a:accent6>
      <a:hlink>
        <a:srgbClr val="A80000"/>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3274" tIns="46637" rIns="93274"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DDED4A60-F89B-4611-9A08-4D76F7A0EB7B}" vid="{8466A77C-192D-417C-ACF8-1C8C661B36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F943C65EE9652644877590F39FC422DC" ma:contentTypeVersion="73" ma:contentTypeDescription="" ma:contentTypeScope="" ma:versionID="1507c750f48b790d44355d3f698f9e80">
  <xsd:schema xmlns:xsd="http://www.w3.org/2001/XMLSchema" xmlns:xs="http://www.w3.org/2001/XMLSchema" xmlns:p="http://schemas.microsoft.com/office/2006/metadata/properties" xmlns:ns1="http://schemas.microsoft.com/sharepoint/v3" xmlns:ns2="2295e2e7-0eeb-498e-8716-217bb2ee6ee3" xmlns:ns3="032d541b-1b4e-4d91-93c7-b10533c52f73" targetNamespace="http://schemas.microsoft.com/office/2006/metadata/properties" ma:root="true" ma:fieldsID="9e685e47e00ecc7abe6f8496b443d21b" ns1:_="" ns2:_="" ns3:_="">
    <xsd:import namespace="http://schemas.microsoft.com/sharepoint/v3"/>
    <xsd:import namespace="2295e2e7-0eeb-498e-8716-217bb2ee6ee3"/>
    <xsd:import namespace="032d541b-1b4e-4d91-93c7-b10533c52f73"/>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3:Speaker" minOccurs="0"/>
                <xsd:element ref="ns2:Session_x0020_Code" minOccurs="0"/>
                <xsd:element ref="ns2:MS_x0020_Content_x0020_Owner" minOccurs="0"/>
                <xsd:element ref="ns1:AverageRating" minOccurs="0"/>
                <xsd:element ref="ns1:RatingCount"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2:AudienceTaxHTField0" minOccurs="0"/>
                <xsd:element ref="ns2:Event_x0020_LocationTaxHTField0" minOccurs="0"/>
                <xsd:element ref="ns2:Event1TaxHTField0" minOccurs="0"/>
                <xsd:element ref="ns2:MS_x0020_Speaker" minOccurs="0"/>
                <xsd:element ref="ns2:External_x0020_Speak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5" nillable="true" ma:displayName="Rating (0-5)" ma:decimals="2" ma:description="Average value of all the ratings that have been submitted" ma:internalName="AverageRating" ma:readOnly="true">
      <xsd:simpleType>
        <xsd:restriction base="dms:Number"/>
      </xsd:simpleType>
    </xsd:element>
    <xsd:element name="RatingCount" ma:index="16"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Session_x0020_Code" ma:index="12" nillable="true" ma:displayName="Session Code" ma:internalName="Session_x0020_Code" ma:readOnly="false">
      <xsd:simpleType>
        <xsd:restriction base="dms:Text">
          <xsd:maxLength value="255"/>
        </xsd:restriction>
      </xsd:simpleType>
    </xsd:element>
    <xsd:element name="MS_x0020_Content_x0020_Owner" ma:index="14"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descriptio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readOnly="false"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description=""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element name="MS_x0020_Speaker" ma:index="31" nillable="true" ma:displayName="MS Speaker" ma:hidden="true"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32" nillable="true" ma:displayName="External Speaker" ma:hidden="true" ma:internalName="External_x0020_Speaker"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32d541b-1b4e-4d91-93c7-b10533c52f73" elementFormDefault="qualified">
    <xsd:import namespace="http://schemas.microsoft.com/office/2006/documentManagement/types"/>
    <xsd:import namespace="http://schemas.microsoft.com/office/infopath/2007/PartnerControls"/>
    <xsd:element name="Speaker" ma:index="8" nillable="true" ma:displayName="Speaker" ma:internalName="Speaker">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AudienceTaxHTField0 xmlns="2295e2e7-0eeb-498e-8716-217bb2ee6ee3">
      <Terms xmlns="http://schemas.microsoft.com/office/infopath/2007/PartnerControls"/>
    </AudienceTaxHTField0>
    <Speaker xmlns="032d541b-1b4e-4d91-93c7-b10533c52f73" xsi:nil="true"/>
    <AverageRating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3A1E0BDD-09C1-413F-80DF-88989C5421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032d541b-1b4e-4d91-93c7-b10533c52f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2295e2e7-0eeb-498e-8716-217bb2ee6ee3"/>
    <ds:schemaRef ds:uri="http://www.w3.org/XML/1998/namespace"/>
    <ds:schemaRef ds:uri="032d541b-1b4e-4d91-93c7-b10533c52f73"/>
    <ds:schemaRef ds:uri="http://purl.org/dc/terms/"/>
    <ds:schemaRef ds:uri="http://schemas.microsoft.com/office/2006/documentManagement/types"/>
    <ds:schemaRef ds:uri="http://schemas.microsoft.com/office/2006/metadata/properties"/>
    <ds:schemaRef ds:uri="http://schemas.openxmlformats.org/package/2006/metadata/core-properties"/>
    <ds:schemaRef ds:uri="http://schemas.microsoft.com/sharepoint/v3"/>
    <ds:schemaRef ds:uri="http://schemas.microsoft.com/office/infopath/2007/PartnerControls"/>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Microsoft_IT_16x9_template.potx</Template>
  <TotalTime>690</TotalTime>
  <Words>2306</Words>
  <Application>Microsoft Office PowerPoint</Application>
  <PresentationFormat>Custom</PresentationFormat>
  <Paragraphs>440</Paragraphs>
  <Slides>54</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Consolas</vt:lpstr>
      <vt:lpstr>Segoe UI</vt:lpstr>
      <vt:lpstr>Segoe UI Light</vt:lpstr>
      <vt:lpstr>Times New Roman</vt:lpstr>
      <vt:lpstr>Wingdings</vt:lpstr>
      <vt:lpstr>Microsoft_IT_16x9_template</vt:lpstr>
      <vt:lpstr>Light IT up.</vt:lpstr>
      <vt:lpstr>Exam Prep: 70-480 HTML5, CSS3 and JavaScript </vt:lpstr>
      <vt:lpstr>Session Objectives</vt:lpstr>
      <vt:lpstr>Roadmap – Developer Certification</vt:lpstr>
      <vt:lpstr>Agenda</vt:lpstr>
      <vt:lpstr>Exam Topics</vt:lpstr>
      <vt:lpstr>Exam Outline</vt:lpstr>
      <vt:lpstr>Topics Outline</vt:lpstr>
      <vt:lpstr>Drawing, Style and Animations</vt:lpstr>
      <vt:lpstr>SVG Shapes</vt:lpstr>
      <vt:lpstr>Path Commands</vt:lpstr>
      <vt:lpstr>Demo</vt:lpstr>
      <vt:lpstr>Transformations</vt:lpstr>
      <vt:lpstr>Transitions</vt:lpstr>
      <vt:lpstr>Canvas</vt:lpstr>
      <vt:lpstr>Canvas</vt:lpstr>
      <vt:lpstr>CSS Selectors</vt:lpstr>
      <vt:lpstr>Selectors</vt:lpstr>
      <vt:lpstr>Demo</vt:lpstr>
      <vt:lpstr>Question</vt:lpstr>
      <vt:lpstr>Question</vt:lpstr>
      <vt:lpstr>Question</vt:lpstr>
      <vt:lpstr>HTML5 Objects</vt:lpstr>
      <vt:lpstr>Audio/Video</vt:lpstr>
      <vt:lpstr>Demo</vt:lpstr>
      <vt:lpstr>Application Cache</vt:lpstr>
      <vt:lpstr>Updating Application Cache</vt:lpstr>
      <vt:lpstr>Geolocation</vt:lpstr>
      <vt:lpstr>Question</vt:lpstr>
      <vt:lpstr>Question</vt:lpstr>
      <vt:lpstr>JavaScript</vt:lpstr>
      <vt:lpstr>Web Worker</vt:lpstr>
      <vt:lpstr>Worker.js</vt:lpstr>
      <vt:lpstr>Demo</vt:lpstr>
      <vt:lpstr>Creating Objects</vt:lpstr>
      <vt:lpstr>Remote Communication</vt:lpstr>
      <vt:lpstr>XML HTTP Request</vt:lpstr>
      <vt:lpstr>Reading JSON</vt:lpstr>
      <vt:lpstr>jQuery</vt:lpstr>
      <vt:lpstr>Demo</vt:lpstr>
      <vt:lpstr>AJAX</vt:lpstr>
      <vt:lpstr>Web Sockets</vt:lpstr>
      <vt:lpstr>Question</vt:lpstr>
      <vt:lpstr>Question</vt:lpstr>
      <vt:lpstr>Microsoft Learning Website</vt:lpstr>
      <vt:lpstr>Microsoft Virtual Academy</vt:lpstr>
      <vt:lpstr>Microsoft Virtual Academy</vt:lpstr>
      <vt:lpstr>Microsoft Press</vt:lpstr>
      <vt:lpstr>BornToLearn</vt:lpstr>
      <vt:lpstr>BornToLearn</vt:lpstr>
      <vt:lpstr>Review</vt:lpstr>
      <vt:lpstr>Resources</vt:lpstr>
      <vt:lpstr>Demos</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Stronger. Together. One Microsoft</dc:title>
  <dc:subject>&lt;Group/Event Name&gt;</dc:subject>
  <dc:creator>Deborah Grauer</dc:creator>
  <cp:keywords>&lt;Group/Event Name&gt;</cp:keywords>
  <dc:description>Template: Mitchell Derrey, Silver Fox Productions, Inc._x000d_
Formatting: _x000d_
Event Date: _x000d_
Event Location: _x000d_
Audience Type: Internal</dc:description>
  <cp:lastModifiedBy>Sidney</cp:lastModifiedBy>
  <cp:revision>109</cp:revision>
  <cp:lastPrinted>2014-12-11T01:41:46Z</cp:lastPrinted>
  <dcterms:created xsi:type="dcterms:W3CDTF">2013-08-15T22:06:24Z</dcterms:created>
  <dcterms:modified xsi:type="dcterms:W3CDTF">2015-05-07T21:03:50Z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0x010100B88FC3ECA26D1C46B3C4C83281D2EB9C00F943C65EE9652644877590F39FC422DC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